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9"/>
  </p:notesMasterIdLst>
  <p:sldIdLst>
    <p:sldId id="258" r:id="rId2"/>
    <p:sldId id="342" r:id="rId3"/>
    <p:sldId id="323" r:id="rId4"/>
    <p:sldId id="329" r:id="rId5"/>
    <p:sldId id="324" r:id="rId6"/>
    <p:sldId id="259" r:id="rId7"/>
    <p:sldId id="263" r:id="rId8"/>
    <p:sldId id="356" r:id="rId9"/>
    <p:sldId id="357" r:id="rId10"/>
    <p:sldId id="358" r:id="rId11"/>
    <p:sldId id="370" r:id="rId12"/>
    <p:sldId id="347" r:id="rId13"/>
    <p:sldId id="341" r:id="rId14"/>
    <p:sldId id="371" r:id="rId15"/>
    <p:sldId id="346" r:id="rId16"/>
    <p:sldId id="372" r:id="rId17"/>
    <p:sldId id="348" r:id="rId18"/>
    <p:sldId id="382" r:id="rId19"/>
    <p:sldId id="374" r:id="rId20"/>
    <p:sldId id="375" r:id="rId21"/>
    <p:sldId id="376" r:id="rId22"/>
    <p:sldId id="377" r:id="rId23"/>
    <p:sldId id="378" r:id="rId24"/>
    <p:sldId id="379" r:id="rId25"/>
    <p:sldId id="380" r:id="rId26"/>
    <p:sldId id="381" r:id="rId27"/>
    <p:sldId id="363" r:id="rId28"/>
    <p:sldId id="366" r:id="rId29"/>
    <p:sldId id="301" r:id="rId30"/>
    <p:sldId id="384" r:id="rId31"/>
    <p:sldId id="385" r:id="rId32"/>
    <p:sldId id="386" r:id="rId33"/>
    <p:sldId id="297" r:id="rId34"/>
    <p:sldId id="302" r:id="rId35"/>
    <p:sldId id="300" r:id="rId36"/>
    <p:sldId id="367" r:id="rId37"/>
    <p:sldId id="303" r:id="rId38"/>
    <p:sldId id="313" r:id="rId39"/>
    <p:sldId id="368" r:id="rId40"/>
    <p:sldId id="304" r:id="rId41"/>
    <p:sldId id="299" r:id="rId42"/>
    <p:sldId id="305" r:id="rId43"/>
    <p:sldId id="322" r:id="rId44"/>
    <p:sldId id="306" r:id="rId45"/>
    <p:sldId id="307" r:id="rId46"/>
    <p:sldId id="308" r:id="rId47"/>
    <p:sldId id="309" r:id="rId48"/>
    <p:sldId id="315" r:id="rId49"/>
    <p:sldId id="387" r:id="rId50"/>
    <p:sldId id="310" r:id="rId51"/>
    <p:sldId id="345" r:id="rId52"/>
    <p:sldId id="349" r:id="rId53"/>
    <p:sldId id="390" r:id="rId54"/>
    <p:sldId id="311" r:id="rId55"/>
    <p:sldId id="395" r:id="rId56"/>
    <p:sldId id="393" r:id="rId57"/>
    <p:sldId id="312" r:id="rId58"/>
  </p:sldIdLst>
  <p:sldSz cx="9144000" cy="5143500" type="screen16x9"/>
  <p:notesSz cx="6858000" cy="9144000"/>
  <p:embeddedFontLst>
    <p:embeddedFont>
      <p:font typeface="Arial Rounded MT Bold" panose="020F0704030504030204" pitchFamily="34" charset="0"/>
      <p:regular r:id="rId60"/>
    </p:embeddedFont>
    <p:embeddedFont>
      <p:font typeface="Bell MT" panose="02020503060305020303" pitchFamily="18" charset="0"/>
      <p:regular r:id="rId61"/>
      <p:bold r:id="rId62"/>
      <p:italic r:id="rId63"/>
    </p:embeddedFont>
    <p:embeddedFont>
      <p:font typeface="Rage Italic" panose="03070502040507070304" pitchFamily="66" charset="0"/>
      <p:regular r:id="rId64"/>
    </p:embeddedFont>
    <p:embeddedFont>
      <p:font typeface="Roboto" panose="02000000000000000000" pitchFamily="2" charset="0"/>
      <p:regular r:id="rId65"/>
      <p:bold r:id="rId66"/>
      <p:italic r:id="rId67"/>
      <p:boldItalic r:id="rId68"/>
    </p:embeddedFont>
    <p:embeddedFont>
      <p:font typeface="Roboto Slab" pitchFamily="2" charset="0"/>
      <p:regular r:id="rId69"/>
      <p:bold r:id="rId70"/>
    </p:embeddedFont>
    <p:embeddedFont>
      <p:font typeface="Source Sans Pro" panose="020B050303040302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URCHID" initials="M" lastIdx="2" clrIdx="0">
    <p:extLst>
      <p:ext uri="{19B8F6BF-5375-455C-9EA6-DF929625EA0E}">
        <p15:presenceInfo xmlns:p15="http://schemas.microsoft.com/office/powerpoint/2012/main" userId="MOURCH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8EAFF"/>
    <a:srgbClr val="0053A3"/>
    <a:srgbClr val="BECCD2"/>
    <a:srgbClr val="008FEA"/>
    <a:srgbClr val="CFD8DC"/>
    <a:srgbClr val="666666"/>
    <a:srgbClr val="ADB1BD"/>
    <a:srgbClr val="0091EA"/>
    <a:srgbClr val="6E69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697" autoAdjust="0"/>
  </p:normalViewPr>
  <p:slideViewPr>
    <p:cSldViewPr snapToGrid="0">
      <p:cViewPr varScale="1">
        <p:scale>
          <a:sx n="78" d="100"/>
          <a:sy n="78" d="100"/>
        </p:scale>
        <p:origin x="1200" y="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461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1392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1170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840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1148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72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6851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8580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1282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0081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051629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3027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2957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4356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8423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8466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3001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01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034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025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56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48331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2086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0729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040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2679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257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4516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8697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14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3374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63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11916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 client </a:t>
            </a:r>
            <a:r>
              <a:rPr lang="en-US" dirty="0" err="1"/>
              <a:t>garde</a:t>
            </a:r>
            <a:r>
              <a:rPr lang="en-US" dirty="0"/>
              <a:t> la </a:t>
            </a:r>
            <a:r>
              <a:rPr lang="en-US" dirty="0" err="1"/>
              <a:t>cle</a:t>
            </a:r>
            <a:r>
              <a:rPr lang="en-US" dirty="0"/>
              <a:t> </a:t>
            </a:r>
            <a:r>
              <a:rPr lang="en-US" dirty="0" err="1"/>
              <a:t>privee</a:t>
            </a:r>
            <a:r>
              <a:rPr lang="en-US" dirty="0"/>
              <a:t>, et partage la </a:t>
            </a:r>
            <a:r>
              <a:rPr lang="en-US" dirty="0" err="1"/>
              <a:t>cle</a:t>
            </a:r>
            <a:r>
              <a:rPr lang="en-US" dirty="0"/>
              <a:t> </a:t>
            </a:r>
            <a:r>
              <a:rPr lang="en-US" dirty="0" err="1"/>
              <a:t>publique</a:t>
            </a:r>
            <a:r>
              <a:rPr lang="en-US" dirty="0"/>
              <a:t> avec le </a:t>
            </a:r>
            <a:r>
              <a:rPr lang="en-US" dirty="0" err="1"/>
              <a:t>serveur</a:t>
            </a:r>
            <a:endParaRPr lang="fr-FR" dirty="0"/>
          </a:p>
        </p:txBody>
      </p:sp>
    </p:spTree>
    <p:extLst>
      <p:ext uri="{BB962C8B-B14F-4D97-AF65-F5344CB8AC3E}">
        <p14:creationId xmlns:p14="http://schemas.microsoft.com/office/powerpoint/2010/main" val="3879937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a:t>
            </a:r>
            <a:r>
              <a:rPr lang="en-US" dirty="0" err="1"/>
              <a:t>peut</a:t>
            </a:r>
            <a:r>
              <a:rPr lang="en-US" dirty="0"/>
              <a:t> </a:t>
            </a:r>
            <a:r>
              <a:rPr lang="en-US" dirty="0" err="1"/>
              <a:t>juste</a:t>
            </a:r>
            <a:r>
              <a:rPr lang="en-US" dirty="0"/>
              <a:t> </a:t>
            </a:r>
            <a:r>
              <a:rPr lang="en-US" dirty="0" err="1"/>
              <a:t>ecrire</a:t>
            </a:r>
            <a:r>
              <a:rPr lang="en-US" dirty="0"/>
              <a:t> </a:t>
            </a:r>
            <a:r>
              <a:rPr lang="en-US" dirty="0" err="1"/>
              <a:t>ssh</a:t>
            </a:r>
            <a:r>
              <a:rPr lang="en-US" dirty="0"/>
              <a:t>-keygen</a:t>
            </a:r>
          </a:p>
          <a:p>
            <a:pPr marL="0" lvl="0" indent="0" algn="l" rtl="0">
              <a:spcBef>
                <a:spcPts val="0"/>
              </a:spcBef>
              <a:spcAft>
                <a:spcPts val="0"/>
              </a:spcAft>
              <a:buNone/>
            </a:pPr>
            <a:r>
              <a:rPr lang="en-US" dirty="0"/>
              <a:t>File </a:t>
            </a:r>
            <a:r>
              <a:rPr lang="en-US" dirty="0" err="1"/>
              <a:t>est</a:t>
            </a:r>
            <a:r>
              <a:rPr lang="en-US" dirty="0"/>
              <a:t> le dossier qui </a:t>
            </a:r>
            <a:r>
              <a:rPr lang="en-US" dirty="0" err="1"/>
              <a:t>garde</a:t>
            </a:r>
            <a:r>
              <a:rPr lang="en-US" dirty="0"/>
              <a:t> les </a:t>
            </a:r>
            <a:r>
              <a:rPr lang="en-US" dirty="0" err="1"/>
              <a:t>cles</a:t>
            </a:r>
            <a:endParaRPr lang="en-US" dirty="0"/>
          </a:p>
          <a:p>
            <a:pPr marL="0" lvl="0" indent="0" algn="l" rtl="0">
              <a:spcBef>
                <a:spcPts val="0"/>
              </a:spcBef>
              <a:spcAft>
                <a:spcPts val="0"/>
              </a:spcAft>
              <a:buNone/>
            </a:pPr>
            <a:r>
              <a:rPr lang="en-US" dirty="0"/>
              <a:t>Si nous </a:t>
            </a:r>
            <a:r>
              <a:rPr lang="en-US" dirty="0" err="1"/>
              <a:t>laissons</a:t>
            </a:r>
            <a:r>
              <a:rPr lang="en-US" dirty="0"/>
              <a:t> </a:t>
            </a:r>
            <a:r>
              <a:rPr lang="en-US" dirty="0" err="1"/>
              <a:t>ce</a:t>
            </a:r>
            <a:r>
              <a:rPr lang="en-US" dirty="0"/>
              <a:t> champ vide, </a:t>
            </a:r>
            <a:r>
              <a:rPr lang="en-US" dirty="0" err="1"/>
              <a:t>cela</a:t>
            </a:r>
            <a:r>
              <a:rPr lang="en-US" dirty="0"/>
              <a:t> </a:t>
            </a:r>
            <a:r>
              <a:rPr lang="en-US" dirty="0" err="1"/>
              <a:t>signifie</a:t>
            </a:r>
            <a:r>
              <a:rPr lang="en-US" dirty="0"/>
              <a:t> que /root/.</a:t>
            </a:r>
            <a:r>
              <a:rPr lang="en-US" dirty="0" err="1"/>
              <a:t>ssh</a:t>
            </a:r>
            <a:r>
              <a:rPr lang="en-US" dirty="0"/>
              <a:t> </a:t>
            </a:r>
            <a:r>
              <a:rPr lang="en-US" dirty="0" err="1"/>
              <a:t>est</a:t>
            </a:r>
            <a:r>
              <a:rPr lang="en-US" dirty="0"/>
              <a:t> le dossier qui </a:t>
            </a:r>
            <a:r>
              <a:rPr lang="en-US" dirty="0" err="1"/>
              <a:t>gardera</a:t>
            </a:r>
            <a:r>
              <a:rPr lang="en-US" dirty="0"/>
              <a:t> les </a:t>
            </a:r>
            <a:r>
              <a:rPr lang="en-US" dirty="0" err="1"/>
              <a:t>cles</a:t>
            </a:r>
            <a:endParaRPr dirty="0"/>
          </a:p>
        </p:txBody>
      </p:sp>
    </p:spTree>
    <p:extLst>
      <p:ext uri="{BB962C8B-B14F-4D97-AF65-F5344CB8AC3E}">
        <p14:creationId xmlns:p14="http://schemas.microsoft.com/office/powerpoint/2010/main" val="522951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a:t>
            </a:r>
            <a:r>
              <a:rPr lang="en-US" dirty="0" err="1"/>
              <a:t>ouvre</a:t>
            </a:r>
            <a:r>
              <a:rPr lang="en-US" dirty="0"/>
              <a:t> le dossier .</a:t>
            </a:r>
            <a:r>
              <a:rPr lang="en-US" dirty="0" err="1"/>
              <a:t>ssh</a:t>
            </a:r>
            <a:r>
              <a:rPr lang="en-US" dirty="0"/>
              <a:t> </a:t>
            </a:r>
          </a:p>
          <a:p>
            <a:pPr marL="0" lvl="0" indent="0" algn="l" rtl="0">
              <a:spcBef>
                <a:spcPts val="0"/>
              </a:spcBef>
              <a:spcAft>
                <a:spcPts val="0"/>
              </a:spcAft>
              <a:buNone/>
            </a:pPr>
            <a:r>
              <a:rPr lang="en-US" dirty="0"/>
              <a:t>On </a:t>
            </a:r>
            <a:r>
              <a:rPr lang="en-US" dirty="0" err="1"/>
              <a:t>ecrire</a:t>
            </a:r>
            <a:r>
              <a:rPr lang="en-US" dirty="0"/>
              <a:t> dans </a:t>
            </a:r>
            <a:r>
              <a:rPr lang="en-US" dirty="0" err="1"/>
              <a:t>l’invite</a:t>
            </a:r>
            <a:r>
              <a:rPr lang="en-US" dirty="0"/>
              <a:t> de </a:t>
            </a:r>
            <a:r>
              <a:rPr lang="en-US" dirty="0" err="1"/>
              <a:t>commande</a:t>
            </a:r>
            <a:r>
              <a:rPr lang="en-US" dirty="0"/>
              <a:t> de client ….</a:t>
            </a:r>
          </a:p>
          <a:p>
            <a:pPr marL="0" lvl="0" indent="0" algn="l" rtl="0">
              <a:spcBef>
                <a:spcPts val="0"/>
              </a:spcBef>
              <a:spcAft>
                <a:spcPts val="0"/>
              </a:spcAft>
              <a:buNone/>
            </a:pPr>
            <a:r>
              <a:rPr lang="en-US" dirty="0"/>
              <a:t>La </a:t>
            </a:r>
            <a:r>
              <a:rPr lang="en-US" dirty="0" err="1"/>
              <a:t>cle</a:t>
            </a:r>
            <a:r>
              <a:rPr lang="en-US" dirty="0"/>
              <a:t> pub a </a:t>
            </a:r>
            <a:r>
              <a:rPr lang="en-US" dirty="0" err="1"/>
              <a:t>ete</a:t>
            </a:r>
            <a:r>
              <a:rPr lang="en-US" dirty="0"/>
              <a:t> </a:t>
            </a:r>
            <a:r>
              <a:rPr lang="en-US" dirty="0" err="1"/>
              <a:t>ajoutee</a:t>
            </a:r>
            <a:r>
              <a:rPr lang="en-US" dirty="0"/>
              <a:t> dans le </a:t>
            </a:r>
            <a:r>
              <a:rPr lang="en-US" dirty="0" err="1"/>
              <a:t>serveur</a:t>
            </a:r>
            <a:r>
              <a:rPr lang="en-US" dirty="0"/>
              <a:t> .</a:t>
            </a:r>
            <a:endParaRPr dirty="0"/>
          </a:p>
        </p:txBody>
      </p:sp>
    </p:spTree>
    <p:extLst>
      <p:ext uri="{BB962C8B-B14F-4D97-AF65-F5344CB8AC3E}">
        <p14:creationId xmlns:p14="http://schemas.microsoft.com/office/powerpoint/2010/main" val="2028381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 </a:t>
            </a:r>
            <a:r>
              <a:rPr lang="en-US" dirty="0" err="1"/>
              <a:t>cle</a:t>
            </a:r>
            <a:r>
              <a:rPr lang="en-US" dirty="0"/>
              <a:t> </a:t>
            </a:r>
            <a:r>
              <a:rPr lang="en-US" dirty="0" err="1"/>
              <a:t>orivee</a:t>
            </a:r>
            <a:r>
              <a:rPr lang="en-US" dirty="0"/>
              <a:t> </a:t>
            </a:r>
            <a:r>
              <a:rPr lang="en-US" dirty="0" err="1"/>
              <a:t>est</a:t>
            </a:r>
            <a:r>
              <a:rPr lang="en-US" dirty="0"/>
              <a:t> </a:t>
            </a:r>
            <a:r>
              <a:rPr lang="en-US" dirty="0" err="1"/>
              <a:t>securise</a:t>
            </a:r>
            <a:r>
              <a:rPr lang="en-US" dirty="0"/>
              <a:t> par le passphrase</a:t>
            </a:r>
          </a:p>
          <a:p>
            <a:pPr marL="0" lvl="0" indent="0" algn="l" rtl="0">
              <a:spcBef>
                <a:spcPts val="0"/>
              </a:spcBef>
              <a:spcAft>
                <a:spcPts val="0"/>
              </a:spcAft>
              <a:buNone/>
            </a:pPr>
            <a:r>
              <a:rPr lang="en-US" dirty="0" err="1"/>
              <a:t>Apres</a:t>
            </a:r>
            <a:r>
              <a:rPr lang="en-US" dirty="0"/>
              <a:t> </a:t>
            </a:r>
            <a:r>
              <a:rPr lang="en-US" dirty="0" err="1"/>
              <a:t>avoir</a:t>
            </a:r>
            <a:r>
              <a:rPr lang="en-US" dirty="0"/>
              <a:t> entre le passphrase, voila je suis dans le </a:t>
            </a:r>
            <a:r>
              <a:rPr lang="en-US" dirty="0" err="1"/>
              <a:t>serveur</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620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8120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100" dirty="0">
                <a:latin typeface="Source Sans Pro" panose="020B0503030403020204" pitchFamily="34" charset="0"/>
                <a:ea typeface="Source Sans Pro" panose="020B0503030403020204" pitchFamily="34" charset="0"/>
              </a:rPr>
              <a:t>Trajet - chemin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100" dirty="0">
                <a:latin typeface="Source Sans Pro" panose="020B0503030403020204" pitchFamily="34" charset="0"/>
                <a:ea typeface="Source Sans Pro" panose="020B0503030403020204" pitchFamily="34" charset="0"/>
              </a:rPr>
              <a:t>On utilise </a:t>
            </a:r>
            <a:r>
              <a:rPr lang="fr-FR" sz="1100" dirty="0" err="1">
                <a:latin typeface="Source Sans Pro" panose="020B0503030403020204" pitchFamily="34" charset="0"/>
                <a:ea typeface="Source Sans Pro" panose="020B0503030403020204" pitchFamily="34" charset="0"/>
              </a:rPr>
              <a:t>ssh-add</a:t>
            </a:r>
            <a:r>
              <a:rPr lang="fr-FR" sz="1100" dirty="0">
                <a:latin typeface="Source Sans Pro" panose="020B0503030403020204" pitchFamily="34" charset="0"/>
                <a:ea typeface="Source Sans Pro" panose="020B0503030403020204" pitchFamily="34" charset="0"/>
              </a:rPr>
              <a:t> –l permet d’afficher les </a:t>
            </a:r>
            <a:r>
              <a:rPr lang="fr-FR" sz="1100" dirty="0" err="1">
                <a:latin typeface="Source Sans Pro" panose="020B0503030403020204" pitchFamily="34" charset="0"/>
                <a:ea typeface="Source Sans Pro" panose="020B0503030403020204" pitchFamily="34" charset="0"/>
              </a:rPr>
              <a:t>cles</a:t>
            </a:r>
            <a:r>
              <a:rPr lang="fr-FR" sz="1100" dirty="0">
                <a:latin typeface="Source Sans Pro" panose="020B0503030403020204" pitchFamily="34" charset="0"/>
                <a:ea typeface="Source Sans Pro" panose="020B0503030403020204" pitchFamily="34" charset="0"/>
              </a:rPr>
              <a:t> </a:t>
            </a:r>
            <a:r>
              <a:rPr lang="fr-FR" sz="1100" dirty="0" err="1">
                <a:latin typeface="Source Sans Pro" panose="020B0503030403020204" pitchFamily="34" charset="0"/>
                <a:ea typeface="Source Sans Pro" panose="020B0503030403020204" pitchFamily="34" charset="0"/>
              </a:rPr>
              <a:t>stockees</a:t>
            </a:r>
            <a:r>
              <a:rPr lang="fr-FR" sz="1100" dirty="0">
                <a:latin typeface="Source Sans Pro" panose="020B0503030403020204" pitchFamily="34" charset="0"/>
                <a:ea typeface="Source Sans Pro" panose="020B0503030403020204" pitchFamily="34" charset="0"/>
              </a:rPr>
              <a:t> dans l’agent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100" dirty="0">
                <a:latin typeface="Source Sans Pro" panose="020B0503030403020204" pitchFamily="34" charset="0"/>
                <a:ea typeface="Source Sans Pro" panose="020B0503030403020204" pitchFamily="34" charset="0"/>
              </a:rPr>
              <a:t>On utilise </a:t>
            </a:r>
            <a:r>
              <a:rPr lang="fr-FR" sz="1100" dirty="0" err="1">
                <a:latin typeface="Source Sans Pro" panose="020B0503030403020204" pitchFamily="34" charset="0"/>
                <a:ea typeface="Source Sans Pro" panose="020B0503030403020204" pitchFamily="34" charset="0"/>
              </a:rPr>
              <a:t>ssh-add</a:t>
            </a:r>
            <a:r>
              <a:rPr lang="fr-FR" sz="1100" dirty="0">
                <a:latin typeface="Source Sans Pro" panose="020B0503030403020204" pitchFamily="34" charset="0"/>
                <a:ea typeface="Source Sans Pro" panose="020B0503030403020204" pitchFamily="34" charset="0"/>
              </a:rPr>
              <a:t> –d permit de supprimer les </a:t>
            </a:r>
            <a:r>
              <a:rPr lang="fr-FR" sz="1100" dirty="0" err="1">
                <a:latin typeface="Source Sans Pro" panose="020B0503030403020204" pitchFamily="34" charset="0"/>
                <a:ea typeface="Source Sans Pro" panose="020B0503030403020204" pitchFamily="34" charset="0"/>
              </a:rPr>
              <a:t>cles</a:t>
            </a:r>
            <a:r>
              <a:rPr lang="fr-FR" sz="1100" dirty="0">
                <a:latin typeface="Source Sans Pro" panose="020B0503030403020204" pitchFamily="34" charset="0"/>
                <a:ea typeface="Source Sans Pro" panose="020B0503030403020204" pitchFamily="34" charset="0"/>
              </a:rPr>
              <a:t> </a:t>
            </a:r>
            <a:r>
              <a:rPr lang="fr-FR" sz="1100" dirty="0" err="1">
                <a:latin typeface="Source Sans Pro" panose="020B0503030403020204" pitchFamily="34" charset="0"/>
                <a:ea typeface="Source Sans Pro" panose="020B0503030403020204" pitchFamily="34" charset="0"/>
              </a:rPr>
              <a:t>stockees</a:t>
            </a:r>
            <a:r>
              <a:rPr lang="fr-FR" sz="1100" dirty="0">
                <a:latin typeface="Source Sans Pro" panose="020B0503030403020204" pitchFamily="34" charset="0"/>
                <a:ea typeface="Source Sans Pro" panose="020B0503030403020204" pitchFamily="34" charset="0"/>
              </a:rPr>
              <a:t> dans l’agent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100" dirty="0">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100" dirty="0">
                <a:latin typeface="Source Sans Pro" panose="020B0503030403020204" pitchFamily="34" charset="0"/>
                <a:ea typeface="Source Sans Pro" panose="020B0503030403020204" pitchFamily="34" charset="0"/>
              </a:rPr>
              <a:t>L’agent s’assure que la clé privée est saisi automatiquement.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96583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615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298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&lt;&lt; END </a:t>
            </a:r>
            <a:r>
              <a:rPr lang="en-US" dirty="0" err="1"/>
              <a:t>signifie</a:t>
            </a:r>
            <a:r>
              <a:rPr lang="en-US" dirty="0"/>
              <a:t> le debut des </a:t>
            </a:r>
            <a:r>
              <a:rPr lang="en-US" dirty="0" err="1"/>
              <a:t>commandes</a:t>
            </a:r>
            <a:r>
              <a:rPr lang="en-US" dirty="0"/>
              <a:t> qui </a:t>
            </a:r>
            <a:r>
              <a:rPr lang="en-US" dirty="0" err="1"/>
              <a:t>s’excuteront</a:t>
            </a:r>
            <a:r>
              <a:rPr lang="en-US" dirty="0"/>
              <a:t> a </a:t>
            </a:r>
            <a:r>
              <a:rPr lang="en-US" dirty="0" err="1"/>
              <a:t>l’interieur</a:t>
            </a:r>
            <a:r>
              <a:rPr lang="en-US" dirty="0"/>
              <a:t> du </a:t>
            </a:r>
            <a:r>
              <a:rPr lang="en-US" dirty="0" err="1"/>
              <a:t>serveur</a:t>
            </a:r>
            <a:endParaRPr lang="fr-FR" dirty="0"/>
          </a:p>
        </p:txBody>
      </p:sp>
    </p:spTree>
    <p:extLst>
      <p:ext uri="{BB962C8B-B14F-4D97-AF65-F5344CB8AC3E}">
        <p14:creationId xmlns:p14="http://schemas.microsoft.com/office/powerpoint/2010/main" val="15057394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59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dirty="0"/>
              <a:t>Les tunnels SSH sont utilisés pour créer une connexion cryptée entre un ordinateur local et un ordinateur distant1. Les tunnels SSH font office de liens entre différents serveurs et connectent les ports TCP de deux ordinateurs l’un avec l’autre. N’importe quel port TCP peut être redirigé via l’utilisation d’un tunnel SSH, ce qui explique pourquoi on appelle également ce processus redirection de port SSH ou redirection SSH</a:t>
            </a:r>
          </a:p>
          <a:p>
            <a:endParaRPr lang="en-US" dirty="0"/>
          </a:p>
          <a:p>
            <a:r>
              <a:rPr lang="en-US" dirty="0"/>
              <a:t>Server web </a:t>
            </a:r>
            <a:r>
              <a:rPr lang="en-US" dirty="0" err="1"/>
              <a:t>utilse</a:t>
            </a:r>
            <a:r>
              <a:rPr lang="en-US" dirty="0"/>
              <a:t> le port 80 et le client </a:t>
            </a:r>
            <a:r>
              <a:rPr lang="en-US" dirty="0" err="1"/>
              <a:t>ssh</a:t>
            </a:r>
            <a:r>
              <a:rPr lang="en-US" dirty="0"/>
              <a:t> utilize le port 80 pour </a:t>
            </a:r>
            <a:r>
              <a:rPr lang="en-US" dirty="0" err="1"/>
              <a:t>cree</a:t>
            </a:r>
            <a:r>
              <a:rPr lang="en-US" dirty="0"/>
              <a:t> </a:t>
            </a:r>
            <a:r>
              <a:rPr lang="en-US" dirty="0" err="1"/>
              <a:t>une</a:t>
            </a:r>
            <a:r>
              <a:rPr lang="en-US" dirty="0"/>
              <a:t> </a:t>
            </a:r>
            <a:r>
              <a:rPr lang="en-US" dirty="0" err="1"/>
              <a:t>connexion</a:t>
            </a:r>
            <a:r>
              <a:rPr lang="en-US" dirty="0"/>
              <a:t> entre </a:t>
            </a:r>
            <a:r>
              <a:rPr lang="en-US" dirty="0" err="1"/>
              <a:t>serverWeb</a:t>
            </a:r>
            <a:r>
              <a:rPr lang="en-US" dirty="0"/>
              <a:t> et </a:t>
            </a:r>
            <a:r>
              <a:rPr lang="en-US" dirty="0" err="1"/>
              <a:t>ClientSSH</a:t>
            </a:r>
            <a:endParaRPr lang="en-US" dirty="0"/>
          </a:p>
          <a:p>
            <a:r>
              <a:rPr lang="en-US" dirty="0"/>
              <a:t>On </a:t>
            </a:r>
            <a:r>
              <a:rPr lang="en-US" dirty="0" err="1"/>
              <a:t>utilise</a:t>
            </a:r>
            <a:r>
              <a:rPr lang="en-US" dirty="0"/>
              <a:t> Tunnel avec le </a:t>
            </a:r>
            <a:r>
              <a:rPr lang="en-US" dirty="0" err="1"/>
              <a:t>serveurSSH</a:t>
            </a:r>
            <a:r>
              <a:rPr lang="en-US" dirty="0"/>
              <a:t> pour </a:t>
            </a:r>
            <a:r>
              <a:rPr lang="en-US" dirty="0" err="1"/>
              <a:t>redirige</a:t>
            </a:r>
            <a:r>
              <a:rPr lang="en-US"/>
              <a:t> le port </a:t>
            </a:r>
            <a:endParaRPr lang="en-US" dirty="0"/>
          </a:p>
          <a:p>
            <a:endParaRPr lang="en-US" dirty="0"/>
          </a:p>
          <a:p>
            <a:r>
              <a:rPr lang="en-US" dirty="0" err="1"/>
              <a:t>Redirige</a:t>
            </a:r>
            <a:r>
              <a:rPr lang="en-US" dirty="0"/>
              <a:t> le port</a:t>
            </a:r>
          </a:p>
          <a:p>
            <a:r>
              <a:rPr lang="en-US" dirty="0"/>
              <a:t>Pour </a:t>
            </a:r>
            <a:r>
              <a:rPr lang="en-US" dirty="0" err="1"/>
              <a:t>creer</a:t>
            </a:r>
            <a:r>
              <a:rPr lang="en-US" dirty="0"/>
              <a:t> un tunnel entre client-</a:t>
            </a:r>
            <a:r>
              <a:rPr lang="en-US" dirty="0" err="1"/>
              <a:t>ssh</a:t>
            </a:r>
            <a:r>
              <a:rPr lang="en-US" dirty="0"/>
              <a:t> et </a:t>
            </a:r>
            <a:r>
              <a:rPr lang="en-US" dirty="0" err="1"/>
              <a:t>serveur-ssh</a:t>
            </a:r>
            <a:r>
              <a:rPr lang="en-US" dirty="0"/>
              <a:t>, nous </a:t>
            </a:r>
            <a:r>
              <a:rPr lang="en-US" dirty="0" err="1"/>
              <a:t>avons</a:t>
            </a:r>
            <a:r>
              <a:rPr lang="en-US" dirty="0"/>
              <a:t> </a:t>
            </a:r>
            <a:r>
              <a:rPr lang="en-US" dirty="0" err="1"/>
              <a:t>besoin</a:t>
            </a:r>
            <a:r>
              <a:rPr lang="en-US" dirty="0"/>
              <a:t> d’un </a:t>
            </a:r>
            <a:r>
              <a:rPr lang="en-US" dirty="0" err="1"/>
              <a:t>hote</a:t>
            </a:r>
            <a:r>
              <a:rPr lang="en-US" dirty="0"/>
              <a:t> </a:t>
            </a:r>
            <a:r>
              <a:rPr lang="en-US" dirty="0" err="1"/>
              <a:t>cible</a:t>
            </a:r>
            <a:r>
              <a:rPr lang="en-US" dirty="0"/>
              <a:t>(machine)</a:t>
            </a:r>
          </a:p>
          <a:p>
            <a:r>
              <a:rPr lang="en-US" dirty="0" err="1"/>
              <a:t>Hote</a:t>
            </a:r>
            <a:r>
              <a:rPr lang="en-US" dirty="0"/>
              <a:t> </a:t>
            </a:r>
            <a:r>
              <a:rPr lang="en-US" dirty="0" err="1"/>
              <a:t>cible</a:t>
            </a:r>
            <a:r>
              <a:rPr lang="en-US" dirty="0"/>
              <a:t> </a:t>
            </a:r>
            <a:r>
              <a:rPr lang="en-US" dirty="0" err="1"/>
              <a:t>redirige</a:t>
            </a:r>
            <a:r>
              <a:rPr lang="en-US" dirty="0"/>
              <a:t> le port</a:t>
            </a:r>
            <a:endParaRPr lang="fr-FR" dirty="0"/>
          </a:p>
        </p:txBody>
      </p:sp>
    </p:spTree>
    <p:extLst>
      <p:ext uri="{BB962C8B-B14F-4D97-AF65-F5344CB8AC3E}">
        <p14:creationId xmlns:p14="http://schemas.microsoft.com/office/powerpoint/2010/main" val="29151665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381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474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464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4846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6" r:id="rId4"/>
  </p:sldLayoutIdLst>
  <mc:AlternateContent xmlns:mc="http://schemas.openxmlformats.org/markup-compatibility/2006" xmlns:p159="http://schemas.microsoft.com/office/powerpoint/2015/09/main">
    <mc:Choice Requires="p159">
      <p:transition xmlns:p14="http://schemas.microsoft.com/office/powerpoint/2010/main" spd="slow" p14:dur="4000" advTm="0">
        <p159:morph option="byObject"/>
      </p:transition>
    </mc:Choice>
    <mc:Fallback xmlns="">
      <p:transition spd="slow" advTm="0">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microsoft.com/office/2017/06/relationships/model3d" Target="../media/model3d2.glb"/><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microsoft.com/office/2017/06/relationships/model3d" Target="../media/model3d2.glb"/><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2.png"/><Relationship Id="rId4" Type="http://schemas.openxmlformats.org/officeDocument/2006/relationships/image" Target="../media/image78.svg"/><Relationship Id="rId9" Type="http://schemas.microsoft.com/office/2017/06/relationships/model3d" Target="../media/model3d1.glb"/></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microsoft.com/office/2017/06/relationships/model3d" Target="../media/model3d2.glb"/><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4"/>
          <p:cNvSpPr txBox="1">
            <a:spLocks noGrp="1"/>
          </p:cNvSpPr>
          <p:nvPr>
            <p:ph type="ctrTitle" idx="4294967295"/>
          </p:nvPr>
        </p:nvSpPr>
        <p:spPr>
          <a:xfrm>
            <a:off x="1461938" y="1511953"/>
            <a:ext cx="3368383"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4000" b="1" dirty="0"/>
              <a:t>Secure Shell</a:t>
            </a:r>
            <a:br>
              <a:rPr lang="fr-FR" sz="4000" b="1" dirty="0"/>
            </a:br>
            <a:r>
              <a:rPr lang="fr-FR" sz="4000" b="1" dirty="0"/>
              <a:t>SSH</a:t>
            </a: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dirty="0"/>
          </a:p>
        </p:txBody>
      </p:sp>
      <p:sp>
        <p:nvSpPr>
          <p:cNvPr id="2" name="Google Shape;85;p14">
            <a:extLst>
              <a:ext uri="{FF2B5EF4-FFF2-40B4-BE49-F238E27FC236}">
                <a16:creationId xmlns:a16="http://schemas.microsoft.com/office/drawing/2014/main" id="{9030D1B6-AA52-275A-8AAF-CA34579A4937}"/>
              </a:ext>
            </a:extLst>
          </p:cNvPr>
          <p:cNvSpPr txBox="1">
            <a:spLocks/>
          </p:cNvSpPr>
          <p:nvPr/>
        </p:nvSpPr>
        <p:spPr>
          <a:xfrm>
            <a:off x="5842290" y="2675897"/>
            <a:ext cx="1381799" cy="8859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fr-FR" sz="1800" b="1" dirty="0">
                <a:latin typeface="Rage Italic" panose="03070502040507070304" pitchFamily="66" charset="0"/>
              </a:rPr>
              <a:t>Réseaux</a:t>
            </a:r>
          </a:p>
          <a:p>
            <a:pPr algn="ctr"/>
            <a:r>
              <a:rPr lang="fr-FR" sz="1800" b="1" dirty="0">
                <a:latin typeface="Rage Italic" panose="03070502040507070304" pitchFamily="66" charset="0"/>
              </a:rPr>
              <a:t>Informatiques</a:t>
            </a:r>
          </a:p>
        </p:txBody>
      </p:sp>
      <p:pic>
        <p:nvPicPr>
          <p:cNvPr id="5" name="Image 1">
            <a:extLst>
              <a:ext uri="{FF2B5EF4-FFF2-40B4-BE49-F238E27FC236}">
                <a16:creationId xmlns:a16="http://schemas.microsoft.com/office/drawing/2014/main" id="{B6A5CF92-5E26-33D0-7DEA-5E7C3427AB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950102" y="157572"/>
            <a:ext cx="2976539" cy="1080592"/>
          </a:xfrm>
          <a:prstGeom prst="rect">
            <a:avLst/>
          </a:prstGeom>
          <a:noFill/>
          <a:ln>
            <a:noFill/>
          </a:ln>
        </p:spPr>
      </p:pic>
      <p:sp>
        <p:nvSpPr>
          <p:cNvPr id="6" name="TextBox 5">
            <a:extLst>
              <a:ext uri="{FF2B5EF4-FFF2-40B4-BE49-F238E27FC236}">
                <a16:creationId xmlns:a16="http://schemas.microsoft.com/office/drawing/2014/main" id="{F7D425A5-443E-2F77-089D-34BF3671CC5B}"/>
              </a:ext>
            </a:extLst>
          </p:cNvPr>
          <p:cNvSpPr txBox="1"/>
          <p:nvPr/>
        </p:nvSpPr>
        <p:spPr>
          <a:xfrm>
            <a:off x="5654566" y="1300549"/>
            <a:ext cx="3489435" cy="907813"/>
          </a:xfrm>
          <a:prstGeom prst="rect">
            <a:avLst/>
          </a:prstGeom>
          <a:noFill/>
        </p:spPr>
        <p:txBody>
          <a:bodyPr wrap="square">
            <a:spAutoFit/>
          </a:bodyPr>
          <a:lstStyle/>
          <a:p>
            <a:pPr algn="ctr">
              <a:lnSpc>
                <a:spcPct val="107000"/>
              </a:lnSpc>
              <a:spcAft>
                <a:spcPts val="800"/>
              </a:spcAft>
            </a:pPr>
            <a:r>
              <a:rPr lang="fr-FR" sz="1200" cap="all" dirty="0">
                <a:effectLst/>
                <a:latin typeface="Times New Roman" panose="02020603050405020304" pitchFamily="18" charset="0"/>
                <a:ea typeface="Calibri" panose="020F0502020204030204" pitchFamily="34" charset="0"/>
                <a:cs typeface="Times New Roman" panose="02020603050405020304" pitchFamily="18" charset="0"/>
              </a:rPr>
              <a:t>Université Sultan Moulay Slimane</a:t>
            </a:r>
          </a:p>
          <a:p>
            <a:pPr algn="ctr">
              <a:lnSpc>
                <a:spcPct val="107000"/>
              </a:lnSpc>
              <a:spcAft>
                <a:spcPts val="800"/>
              </a:spcAft>
            </a:pPr>
            <a:r>
              <a:rPr lang="fr-FR" sz="1200" cap="all" dirty="0">
                <a:effectLst/>
                <a:latin typeface="Times New Roman" panose="02020603050405020304" pitchFamily="18" charset="0"/>
                <a:ea typeface="Calibri" panose="020F0502020204030204" pitchFamily="34" charset="0"/>
                <a:cs typeface="Times New Roman" panose="02020603050405020304" pitchFamily="18" charset="0"/>
              </a:rPr>
              <a:t>Faculté Polydisciplinaire </a:t>
            </a:r>
            <a:endParaRPr lang="fr-FR"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fr-FR" sz="1200" cap="all" dirty="0">
                <a:effectLst/>
                <a:latin typeface="Times New Roman" panose="02020603050405020304" pitchFamily="18" charset="0"/>
                <a:ea typeface="Calibri" panose="020F0502020204030204" pitchFamily="34" charset="0"/>
                <a:cs typeface="Times New Roman" panose="02020603050405020304" pitchFamily="18" charset="0"/>
              </a:rPr>
              <a:t>Master STRI</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Rectangle 2">
            <a:extLst>
              <a:ext uri="{FF2B5EF4-FFF2-40B4-BE49-F238E27FC236}">
                <a16:creationId xmlns:a16="http://schemas.microsoft.com/office/drawing/2014/main" id="{A8820108-C2FA-C3A3-6DDB-77ACE3090D81}"/>
              </a:ext>
            </a:extLst>
          </p:cNvPr>
          <p:cNvSpPr/>
          <p:nvPr/>
        </p:nvSpPr>
        <p:spPr>
          <a:xfrm>
            <a:off x="-109298" y="-1387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3" name="Google Shape;133;p19"/>
          <p:cNvSpPr txBox="1">
            <a:spLocks noGrp="1"/>
          </p:cNvSpPr>
          <p:nvPr>
            <p:ph type="title"/>
          </p:nvPr>
        </p:nvSpPr>
        <p:spPr>
          <a:xfrm>
            <a:off x="786150" y="-12966"/>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 difference entre Telnet et SSH</a:t>
            </a:r>
            <a:endParaRP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marL="0" lvl="0" indent="0" algn="ctr" rtl="0">
              <a:spcBef>
                <a:spcPts val="0"/>
              </a:spcBef>
              <a:spcAft>
                <a:spcPts val="0"/>
              </a:spcAft>
              <a:buNone/>
            </a:pPr>
            <a:r>
              <a:rPr lang="fr-FR" sz="1400" u="none" dirty="0">
                <a:solidFill>
                  <a:srgbClr val="CFD8DC"/>
                </a:solidFill>
                <a:latin typeface="Times New Roman" panose="02020603050405020304" pitchFamily="18" charset="0"/>
                <a:cs typeface="Times New Roman" panose="02020603050405020304" pitchFamily="18" charset="0"/>
              </a:rPr>
              <a:t>Présentation de SSH et Telnet</a:t>
            </a:r>
            <a:endParaRPr lang="fr-FR" dirty="0">
              <a:solidFill>
                <a:srgbClr val="CFD8DC"/>
              </a:solidFill>
            </a:endParaRPr>
          </a:p>
        </p:txBody>
      </p:sp>
      <p:sp>
        <p:nvSpPr>
          <p:cNvPr id="16" name="TextBox 15">
            <a:extLst>
              <a:ext uri="{FF2B5EF4-FFF2-40B4-BE49-F238E27FC236}">
                <a16:creationId xmlns:a16="http://schemas.microsoft.com/office/drawing/2014/main" id="{D2840ABF-D784-9030-EEC7-382FBF0E62B9}"/>
              </a:ext>
            </a:extLst>
          </p:cNvPr>
          <p:cNvSpPr txBox="1"/>
          <p:nvPr/>
        </p:nvSpPr>
        <p:spPr>
          <a:xfrm>
            <a:off x="1214291" y="1892541"/>
            <a:ext cx="2990082" cy="954107"/>
          </a:xfrm>
          <a:prstGeom prst="rect">
            <a:avLst/>
          </a:prstGeom>
          <a:noFill/>
        </p:spPr>
        <p:txBody>
          <a:bodyPr wrap="square" rtlCol="0">
            <a:spAutoFit/>
          </a:bodyPr>
          <a:lstStyle/>
          <a:p>
            <a:pPr algn="ctr"/>
            <a:r>
              <a:rPr lang="fr-FR" dirty="0"/>
              <a:t>Les noms d’utilisateur et les mots de passe peuvent être vulgaires aux attaques malveillantes, il est donc important de les protéger</a:t>
            </a:r>
            <a:endParaRPr lang="fr-FR" dirty="0">
              <a:effectLst/>
            </a:endParaRPr>
          </a:p>
        </p:txBody>
      </p:sp>
      <p:sp>
        <p:nvSpPr>
          <p:cNvPr id="18" name="TextBox 17">
            <a:extLst>
              <a:ext uri="{FF2B5EF4-FFF2-40B4-BE49-F238E27FC236}">
                <a16:creationId xmlns:a16="http://schemas.microsoft.com/office/drawing/2014/main" id="{08D34F8F-03F6-DACA-D693-386B47DAEA08}"/>
              </a:ext>
            </a:extLst>
          </p:cNvPr>
          <p:cNvSpPr txBox="1"/>
          <p:nvPr/>
        </p:nvSpPr>
        <p:spPr>
          <a:xfrm>
            <a:off x="4823374" y="1969421"/>
            <a:ext cx="3335480" cy="954107"/>
          </a:xfrm>
          <a:prstGeom prst="rect">
            <a:avLst/>
          </a:prstGeom>
          <a:noFill/>
        </p:spPr>
        <p:txBody>
          <a:bodyPr wrap="square" rtlCol="0">
            <a:spAutoFit/>
          </a:bodyPr>
          <a:lstStyle/>
          <a:p>
            <a:pPr algn="ctr"/>
            <a:r>
              <a:rPr lang="fr-FR" dirty="0"/>
              <a:t>Les pirates sont incapables de déchiffrer facilement les données envoyées par ce protocole</a:t>
            </a:r>
          </a:p>
          <a:p>
            <a:pPr algn="ctr"/>
            <a:endParaRPr lang="fr-FR" dirty="0">
              <a:latin typeface="Source Sans Pro" panose="020B0503030403020204" pitchFamily="34" charset="0"/>
              <a:ea typeface="Source Sans Pro" panose="020B0503030403020204" pitchFamily="34" charset="0"/>
            </a:endParaRPr>
          </a:p>
        </p:txBody>
      </p:sp>
      <p:sp>
        <p:nvSpPr>
          <p:cNvPr id="24" name="TextBox 23">
            <a:extLst>
              <a:ext uri="{FF2B5EF4-FFF2-40B4-BE49-F238E27FC236}">
                <a16:creationId xmlns:a16="http://schemas.microsoft.com/office/drawing/2014/main" id="{E77B71FE-9F54-9664-B81B-21623177D8ED}"/>
              </a:ext>
            </a:extLst>
          </p:cNvPr>
          <p:cNvSpPr txBox="1"/>
          <p:nvPr/>
        </p:nvSpPr>
        <p:spPr>
          <a:xfrm>
            <a:off x="1398203" y="3554545"/>
            <a:ext cx="2622257" cy="523220"/>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Telnet</a:t>
            </a:r>
            <a:r>
              <a:rPr lang="fr-FR" dirty="0">
                <a:latin typeface="Source Sans Pro" panose="020B0503030403020204" pitchFamily="34" charset="0"/>
                <a:ea typeface="Source Sans Pro" panose="020B0503030403020204" pitchFamily="34" charset="0"/>
              </a:rPr>
              <a:t> principalement utilisé dans Linux et Windows</a:t>
            </a:r>
          </a:p>
        </p:txBody>
      </p:sp>
      <p:sp>
        <p:nvSpPr>
          <p:cNvPr id="26" name="TextBox 25">
            <a:extLst>
              <a:ext uri="{FF2B5EF4-FFF2-40B4-BE49-F238E27FC236}">
                <a16:creationId xmlns:a16="http://schemas.microsoft.com/office/drawing/2014/main" id="{C9FB6B40-4F69-5F21-7F17-E7150D09BD25}"/>
              </a:ext>
            </a:extLst>
          </p:cNvPr>
          <p:cNvSpPr txBox="1"/>
          <p:nvPr/>
        </p:nvSpPr>
        <p:spPr>
          <a:xfrm>
            <a:off x="5375131" y="3554545"/>
            <a:ext cx="2231965" cy="523220"/>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SSH</a:t>
            </a:r>
            <a:r>
              <a:rPr lang="fr-FR" dirty="0">
                <a:latin typeface="Source Sans Pro" panose="020B0503030403020204" pitchFamily="34" charset="0"/>
                <a:ea typeface="Source Sans Pro" panose="020B0503030403020204" pitchFamily="34" charset="0"/>
              </a:rPr>
              <a:t> est utilisé par tout système d’exploitation</a:t>
            </a:r>
          </a:p>
        </p:txBody>
      </p:sp>
      <p:pic>
        <p:nvPicPr>
          <p:cNvPr id="12" name="Graphic 11" descr="Internet">
            <a:extLst>
              <a:ext uri="{FF2B5EF4-FFF2-40B4-BE49-F238E27FC236}">
                <a16:creationId xmlns:a16="http://schemas.microsoft.com/office/drawing/2014/main" id="{D9F7270E-CE6F-CBA6-6398-A335475BE7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0923" y="2936001"/>
            <a:ext cx="629083" cy="629083"/>
          </a:xfrm>
          <a:prstGeom prst="rect">
            <a:avLst/>
          </a:prstGeom>
        </p:spPr>
      </p:pic>
      <p:pic>
        <p:nvPicPr>
          <p:cNvPr id="13" name="Graphic 12" descr="Internet">
            <a:extLst>
              <a:ext uri="{FF2B5EF4-FFF2-40B4-BE49-F238E27FC236}">
                <a16:creationId xmlns:a16="http://schemas.microsoft.com/office/drawing/2014/main" id="{EA242507-9A05-D601-AD0A-67AC16B247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3996" y="2942497"/>
            <a:ext cx="629083" cy="629083"/>
          </a:xfrm>
          <a:prstGeom prst="rect">
            <a:avLst/>
          </a:prstGeom>
        </p:spPr>
      </p:pic>
      <p:pic>
        <p:nvPicPr>
          <p:cNvPr id="27" name="Graphic 26" descr="Stream">
            <a:extLst>
              <a:ext uri="{FF2B5EF4-FFF2-40B4-BE49-F238E27FC236}">
                <a16:creationId xmlns:a16="http://schemas.microsoft.com/office/drawing/2014/main" id="{6C76B0EB-D691-4F1B-68B4-B4D925E9ED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6774" y="1315415"/>
            <a:ext cx="629084" cy="629084"/>
          </a:xfrm>
          <a:prstGeom prst="rect">
            <a:avLst/>
          </a:prstGeom>
        </p:spPr>
      </p:pic>
      <p:pic>
        <p:nvPicPr>
          <p:cNvPr id="28" name="Graphic 27" descr="Stream">
            <a:extLst>
              <a:ext uri="{FF2B5EF4-FFF2-40B4-BE49-F238E27FC236}">
                <a16:creationId xmlns:a16="http://schemas.microsoft.com/office/drawing/2014/main" id="{94E49A81-C542-533C-9A8A-6E6059066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8144" y="1315415"/>
            <a:ext cx="629084" cy="629084"/>
          </a:xfrm>
          <a:prstGeom prst="rect">
            <a:avLst/>
          </a:prstGeom>
        </p:spPr>
      </p:pic>
    </p:spTree>
    <p:extLst>
      <p:ext uri="{BB962C8B-B14F-4D97-AF65-F5344CB8AC3E}">
        <p14:creationId xmlns:p14="http://schemas.microsoft.com/office/powerpoint/2010/main" val="1540371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1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15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1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1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2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2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25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25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058779" y="1393903"/>
            <a:ext cx="8085221" cy="19194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1.0.</a:t>
            </a:r>
            <a:r>
              <a:rPr lang="en-US" sz="6000" u="none" dirty="0">
                <a:latin typeface="Times New Roman" panose="02020603050405020304" pitchFamily="18" charset="0"/>
                <a:cs typeface="Times New Roman" panose="02020603050405020304" pitchFamily="18" charset="0"/>
              </a:rPr>
              <a:t> </a:t>
            </a:r>
            <a:r>
              <a:rPr lang="fr-FR" sz="5400" u="none" dirty="0">
                <a:latin typeface="Times New Roman" panose="02020603050405020304" pitchFamily="18" charset="0"/>
                <a:cs typeface="Times New Roman" panose="02020603050405020304" pitchFamily="18" charset="0"/>
              </a:rPr>
              <a:t>Accès à distance a un   routeur par SSH</a:t>
            </a:r>
            <a:r>
              <a:rPr lang="en-US" sz="5400" u="none" dirty="0">
                <a:latin typeface="Times New Roman" panose="02020603050405020304" pitchFamily="18" charset="0"/>
                <a:cs typeface="Times New Roman" panose="02020603050405020304" pitchFamily="18" charset="0"/>
              </a:rPr>
              <a:t>.</a:t>
            </a:r>
            <a:endParaRPr lang="fr-FR" sz="6000" dirty="0">
              <a:solidFill>
                <a:schemeClr val="accent4"/>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57005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TextBox 2">
            <a:extLst>
              <a:ext uri="{FF2B5EF4-FFF2-40B4-BE49-F238E27FC236}">
                <a16:creationId xmlns:a16="http://schemas.microsoft.com/office/drawing/2014/main" id="{C0904485-E544-8C51-5523-BF183C99F2C5}"/>
              </a:ext>
            </a:extLst>
          </p:cNvPr>
          <p:cNvSpPr txBox="1"/>
          <p:nvPr/>
        </p:nvSpPr>
        <p:spPr>
          <a:xfrm>
            <a:off x="0" y="4832401"/>
            <a:ext cx="9144000" cy="307777"/>
          </a:xfrm>
          <a:prstGeom prst="rect">
            <a:avLst/>
          </a:prstGeom>
          <a:noFill/>
        </p:spPr>
        <p:txBody>
          <a:bodyPr wrap="square">
            <a:spAutoFit/>
          </a:bodyPr>
          <a:lstStyle/>
          <a:p>
            <a:pPr algn="ctr"/>
            <a:r>
              <a:rPr lang="fr-FR" sz="1400" u="none" dirty="0">
                <a:solidFill>
                  <a:srgbClr val="CFD8DC"/>
                </a:solidFill>
                <a:latin typeface="Times New Roman" panose="02020603050405020304" pitchFamily="18" charset="0"/>
                <a:cs typeface="Times New Roman" panose="02020603050405020304" pitchFamily="18" charset="0"/>
              </a:rPr>
              <a:t>Authentification a clé publique et agent</a:t>
            </a:r>
            <a:endParaRPr lang="fr-FR" dirty="0">
              <a:solidFill>
                <a:srgbClr val="CFD8DC"/>
              </a:solidFill>
            </a:endParaRPr>
          </a:p>
        </p:txBody>
      </p:sp>
      <p:pic>
        <p:nvPicPr>
          <p:cNvPr id="4" name="Image 3">
            <a:extLst>
              <a:ext uri="{FF2B5EF4-FFF2-40B4-BE49-F238E27FC236}">
                <a16:creationId xmlns:a16="http://schemas.microsoft.com/office/drawing/2014/main" id="{FAC6D837-956F-85EF-92B0-77BFFB598464}"/>
              </a:ext>
            </a:extLst>
          </p:cNvPr>
          <p:cNvPicPr>
            <a:picLocks noChangeAspect="1"/>
          </p:cNvPicPr>
          <p:nvPr/>
        </p:nvPicPr>
        <p:blipFill rotWithShape="1">
          <a:blip r:embed="rId3"/>
          <a:srcRect l="10832" t="22350" r="11391" b="23678"/>
          <a:stretch/>
        </p:blipFill>
        <p:spPr>
          <a:xfrm>
            <a:off x="405137" y="1673540"/>
            <a:ext cx="8060222" cy="1796419"/>
          </a:xfrm>
          <a:prstGeom prst="rect">
            <a:avLst/>
          </a:prstGeom>
        </p:spPr>
      </p:pic>
      <p:sp>
        <p:nvSpPr>
          <p:cNvPr id="2" name="Rectangle 1">
            <a:extLst>
              <a:ext uri="{FF2B5EF4-FFF2-40B4-BE49-F238E27FC236}">
                <a16:creationId xmlns:a16="http://schemas.microsoft.com/office/drawing/2014/main" id="{A492587E-1AB5-3ABD-8291-EA77991885D3}"/>
              </a:ext>
            </a:extLst>
          </p:cNvPr>
          <p:cNvSpPr/>
          <p:nvPr/>
        </p:nvSpPr>
        <p:spPr>
          <a:xfrm>
            <a:off x="-109298" y="-13875"/>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oogle Shape;97;p15">
            <a:extLst>
              <a:ext uri="{FF2B5EF4-FFF2-40B4-BE49-F238E27FC236}">
                <a16:creationId xmlns:a16="http://schemas.microsoft.com/office/drawing/2014/main" id="{6191CC84-46D6-984F-CA4B-F83480219EDE}"/>
              </a:ext>
            </a:extLst>
          </p:cNvPr>
          <p:cNvSpPr txBox="1">
            <a:spLocks/>
          </p:cNvSpPr>
          <p:nvPr/>
        </p:nvSpPr>
        <p:spPr>
          <a:xfrm>
            <a:off x="460143" y="-83569"/>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latin typeface="Times New Roman" panose="02020603050405020304" pitchFamily="18" charset="0"/>
                <a:cs typeface="Times New Roman" panose="02020603050405020304" pitchFamily="18" charset="0"/>
              </a:rPr>
              <a:t>Accès à distance a un routeur par SSH</a:t>
            </a:r>
          </a:p>
          <a:p>
            <a:r>
              <a:rPr lang="fr-FR" dirty="0">
                <a:latin typeface="Times New Roman" panose="02020603050405020304" pitchFamily="18" charset="0"/>
                <a:cs typeface="Times New Roman" panose="02020603050405020304" pitchFamily="18" charset="0"/>
              </a:rPr>
              <a:t>topologie</a:t>
            </a:r>
          </a:p>
        </p:txBody>
      </p:sp>
    </p:spTree>
    <p:extLst>
      <p:ext uri="{BB962C8B-B14F-4D97-AF65-F5344CB8AC3E}">
        <p14:creationId xmlns:p14="http://schemas.microsoft.com/office/powerpoint/2010/main" val="2967477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1" name="TextBox 10">
            <a:extLst>
              <a:ext uri="{FF2B5EF4-FFF2-40B4-BE49-F238E27FC236}">
                <a16:creationId xmlns:a16="http://schemas.microsoft.com/office/drawing/2014/main" id="{349689B5-1E7C-24DC-E234-59D77C2EED88}"/>
              </a:ext>
            </a:extLst>
          </p:cNvPr>
          <p:cNvSpPr txBox="1"/>
          <p:nvPr/>
        </p:nvSpPr>
        <p:spPr>
          <a:xfrm>
            <a:off x="165100" y="1586344"/>
            <a:ext cx="3936999" cy="2492990"/>
          </a:xfrm>
          <a:prstGeom prst="rect">
            <a:avLst/>
          </a:prstGeom>
          <a:noFill/>
        </p:spPr>
        <p:txBody>
          <a:bodyPr wrap="square">
            <a:spAutoFit/>
          </a:bodyPr>
          <a:lstStyle/>
          <a:p>
            <a:r>
              <a:rPr lang="fr-FR" sz="1200" dirty="0">
                <a:effectLst/>
              </a:rPr>
              <a:t>Router&gt;</a:t>
            </a:r>
          </a:p>
          <a:p>
            <a:r>
              <a:rPr lang="fr-FR" sz="1200" dirty="0">
                <a:effectLst/>
              </a:rPr>
              <a:t>Router&gt; </a:t>
            </a:r>
            <a:r>
              <a:rPr lang="fr-FR" sz="1200" dirty="0">
                <a:solidFill>
                  <a:srgbClr val="0070C0"/>
                </a:solidFill>
                <a:effectLst/>
              </a:rPr>
              <a:t>enable</a:t>
            </a:r>
          </a:p>
          <a:p>
            <a:r>
              <a:rPr lang="fr-FR" sz="1200" dirty="0">
                <a:effectLst/>
              </a:rPr>
              <a:t>Router# </a:t>
            </a:r>
            <a:r>
              <a:rPr lang="fr-FR" sz="1200" dirty="0">
                <a:solidFill>
                  <a:srgbClr val="0070C0"/>
                </a:solidFill>
                <a:effectLst/>
              </a:rPr>
              <a:t>config t</a:t>
            </a:r>
          </a:p>
          <a:p>
            <a:r>
              <a:rPr lang="fr-FR" sz="1200" dirty="0">
                <a:effectLst/>
              </a:rPr>
              <a:t>Router(config)# </a:t>
            </a:r>
            <a:r>
              <a:rPr lang="fr-FR" sz="1200" dirty="0">
                <a:solidFill>
                  <a:srgbClr val="0070C0"/>
                </a:solidFill>
                <a:effectLst/>
              </a:rPr>
              <a:t>enable secret 123456</a:t>
            </a:r>
          </a:p>
          <a:p>
            <a:r>
              <a:rPr lang="fr-FR" sz="1200" dirty="0">
                <a:effectLst/>
              </a:rPr>
              <a:t>Router(config)# </a:t>
            </a:r>
            <a:r>
              <a:rPr lang="fr-FR" sz="1200" dirty="0" err="1">
                <a:solidFill>
                  <a:srgbClr val="0070C0"/>
                </a:solidFill>
                <a:effectLst/>
              </a:rPr>
              <a:t>hostname</a:t>
            </a:r>
            <a:r>
              <a:rPr lang="fr-FR" sz="1200" dirty="0">
                <a:solidFill>
                  <a:srgbClr val="0070C0"/>
                </a:solidFill>
                <a:effectLst/>
              </a:rPr>
              <a:t> </a:t>
            </a:r>
            <a:r>
              <a:rPr lang="fr-FR" sz="1200" dirty="0">
                <a:solidFill>
                  <a:srgbClr val="0070C0"/>
                </a:solidFill>
              </a:rPr>
              <a:t>Rabat</a:t>
            </a:r>
            <a:endParaRPr lang="fr-FR" sz="1200" dirty="0">
              <a:solidFill>
                <a:srgbClr val="0070C0"/>
              </a:solidFill>
              <a:effectLst/>
            </a:endParaRPr>
          </a:p>
          <a:p>
            <a:r>
              <a:rPr lang="fr-FR" sz="1200" dirty="0">
                <a:effectLst/>
              </a:rPr>
              <a:t>Rabat(config)#</a:t>
            </a:r>
          </a:p>
          <a:p>
            <a:r>
              <a:rPr lang="fr-FR" sz="1200" dirty="0">
                <a:effectLst/>
              </a:rPr>
              <a:t>Rabat(config)# </a:t>
            </a:r>
            <a:r>
              <a:rPr lang="fr-FR" sz="1200" dirty="0" err="1">
                <a:solidFill>
                  <a:srgbClr val="0070C0"/>
                </a:solidFill>
                <a:effectLst/>
              </a:rPr>
              <a:t>int</a:t>
            </a:r>
            <a:r>
              <a:rPr lang="fr-FR" sz="1200" dirty="0">
                <a:solidFill>
                  <a:srgbClr val="0070C0"/>
                </a:solidFill>
                <a:effectLst/>
              </a:rPr>
              <a:t> g0/0/0</a:t>
            </a:r>
          </a:p>
          <a:p>
            <a:r>
              <a:rPr lang="fr-FR" sz="1200" dirty="0">
                <a:effectLst/>
              </a:rPr>
              <a:t>Rabat(config-if)# </a:t>
            </a:r>
            <a:r>
              <a:rPr lang="fr-FR" sz="1200" dirty="0" err="1">
                <a:solidFill>
                  <a:srgbClr val="0070C0"/>
                </a:solidFill>
                <a:effectLst/>
              </a:rPr>
              <a:t>ip</a:t>
            </a:r>
            <a:r>
              <a:rPr lang="fr-FR" sz="1200" dirty="0">
                <a:solidFill>
                  <a:srgbClr val="0070C0"/>
                </a:solidFill>
                <a:effectLst/>
              </a:rPr>
              <a:t> </a:t>
            </a:r>
            <a:r>
              <a:rPr lang="fr-FR" sz="1200" dirty="0" err="1">
                <a:solidFill>
                  <a:srgbClr val="0070C0"/>
                </a:solidFill>
                <a:effectLst/>
              </a:rPr>
              <a:t>add</a:t>
            </a:r>
            <a:r>
              <a:rPr lang="fr-FR" sz="1200" dirty="0">
                <a:solidFill>
                  <a:srgbClr val="0070C0"/>
                </a:solidFill>
                <a:effectLst/>
              </a:rPr>
              <a:t> 10.0.0.1 255.0.0.0</a:t>
            </a:r>
          </a:p>
          <a:p>
            <a:r>
              <a:rPr lang="fr-FR" sz="1200" dirty="0">
                <a:effectLst/>
              </a:rPr>
              <a:t>Rabat(config-if)# </a:t>
            </a:r>
            <a:r>
              <a:rPr lang="fr-FR" sz="1200" dirty="0">
                <a:solidFill>
                  <a:srgbClr val="0070C0"/>
                </a:solidFill>
                <a:effectLst/>
              </a:rPr>
              <a:t>no </a:t>
            </a:r>
            <a:r>
              <a:rPr lang="fr-FR" sz="1200" dirty="0" err="1">
                <a:solidFill>
                  <a:srgbClr val="0070C0"/>
                </a:solidFill>
                <a:effectLst/>
              </a:rPr>
              <a:t>shutdown</a:t>
            </a:r>
            <a:endParaRPr lang="fr-FR" sz="1200" dirty="0">
              <a:solidFill>
                <a:srgbClr val="0070C0"/>
              </a:solidFill>
              <a:effectLst/>
            </a:endParaRPr>
          </a:p>
          <a:p>
            <a:endParaRPr lang="fr-FR" sz="1200" dirty="0">
              <a:effectLst/>
            </a:endParaRPr>
          </a:p>
          <a:p>
            <a:r>
              <a:rPr lang="fr-FR" sz="1200" dirty="0">
                <a:effectLst/>
              </a:rPr>
              <a:t>Rabat(config-if)#exit</a:t>
            </a:r>
          </a:p>
          <a:p>
            <a:endParaRPr lang="fr-FR" sz="1200" dirty="0"/>
          </a:p>
          <a:p>
            <a:endParaRPr lang="fr-FR" sz="1200" dirty="0">
              <a:effectLst/>
            </a:endParaRPr>
          </a:p>
        </p:txBody>
      </p:sp>
      <p:sp>
        <p:nvSpPr>
          <p:cNvPr id="19" name="TextBox 18">
            <a:extLst>
              <a:ext uri="{FF2B5EF4-FFF2-40B4-BE49-F238E27FC236}">
                <a16:creationId xmlns:a16="http://schemas.microsoft.com/office/drawing/2014/main" id="{2D86E7F0-018D-B216-CF20-D109F61B3AC0}"/>
              </a:ext>
            </a:extLst>
          </p:cNvPr>
          <p:cNvSpPr txBox="1"/>
          <p:nvPr/>
        </p:nvSpPr>
        <p:spPr>
          <a:xfrm>
            <a:off x="3536949" y="1222057"/>
            <a:ext cx="6949951" cy="3323987"/>
          </a:xfrm>
          <a:prstGeom prst="rect">
            <a:avLst/>
          </a:prstGeom>
          <a:noFill/>
        </p:spPr>
        <p:txBody>
          <a:bodyPr wrap="square">
            <a:spAutoFit/>
          </a:bodyPr>
          <a:lstStyle/>
          <a:p>
            <a:r>
              <a:rPr lang="fr-FR" sz="1400" dirty="0">
                <a:effectLst/>
              </a:rPr>
              <a:t>Rabat</a:t>
            </a:r>
            <a:r>
              <a:rPr lang="fr-FR" dirty="0">
                <a:effectLst/>
              </a:rPr>
              <a:t>(config)# </a:t>
            </a:r>
            <a:r>
              <a:rPr lang="fr-FR" dirty="0" err="1">
                <a:solidFill>
                  <a:srgbClr val="0070C0"/>
                </a:solidFill>
                <a:effectLst/>
              </a:rPr>
              <a:t>ip</a:t>
            </a:r>
            <a:r>
              <a:rPr lang="fr-FR" dirty="0">
                <a:solidFill>
                  <a:srgbClr val="0070C0"/>
                </a:solidFill>
                <a:effectLst/>
              </a:rPr>
              <a:t> </a:t>
            </a:r>
            <a:r>
              <a:rPr lang="fr-FR" dirty="0" err="1">
                <a:solidFill>
                  <a:srgbClr val="0070C0"/>
                </a:solidFill>
                <a:effectLst/>
              </a:rPr>
              <a:t>domain-name</a:t>
            </a:r>
            <a:r>
              <a:rPr lang="fr-FR" dirty="0">
                <a:solidFill>
                  <a:srgbClr val="0070C0"/>
                </a:solidFill>
                <a:effectLst/>
              </a:rPr>
              <a:t> fpbm.ma</a:t>
            </a:r>
          </a:p>
          <a:p>
            <a:r>
              <a:rPr lang="fr-FR" sz="1400" dirty="0">
                <a:effectLst/>
              </a:rPr>
              <a:t>Rabat</a:t>
            </a:r>
            <a:r>
              <a:rPr lang="fr-FR" dirty="0">
                <a:effectLst/>
              </a:rPr>
              <a:t>(config)# </a:t>
            </a:r>
            <a:r>
              <a:rPr lang="fr-FR" dirty="0">
                <a:solidFill>
                  <a:srgbClr val="0070C0"/>
                </a:solidFill>
                <a:effectLst/>
              </a:rPr>
              <a:t>crypto key </a:t>
            </a:r>
            <a:r>
              <a:rPr lang="fr-FR" dirty="0" err="1">
                <a:solidFill>
                  <a:srgbClr val="0070C0"/>
                </a:solidFill>
                <a:effectLst/>
              </a:rPr>
              <a:t>generate</a:t>
            </a:r>
            <a:r>
              <a:rPr lang="fr-FR" dirty="0">
                <a:solidFill>
                  <a:srgbClr val="0070C0"/>
                </a:solidFill>
                <a:effectLst/>
              </a:rPr>
              <a:t> </a:t>
            </a:r>
            <a:r>
              <a:rPr lang="fr-FR" dirty="0" err="1">
                <a:solidFill>
                  <a:srgbClr val="0070C0"/>
                </a:solidFill>
                <a:effectLst/>
              </a:rPr>
              <a:t>rsa</a:t>
            </a:r>
            <a:endParaRPr lang="fr-FR" dirty="0">
              <a:solidFill>
                <a:srgbClr val="0070C0"/>
              </a:solidFill>
              <a:effectLst/>
            </a:endParaRPr>
          </a:p>
          <a:p>
            <a:r>
              <a:rPr lang="fr-FR" dirty="0">
                <a:effectLst/>
              </a:rPr>
              <a:t>The </a:t>
            </a:r>
            <a:r>
              <a:rPr lang="fr-FR" dirty="0" err="1">
                <a:effectLst/>
              </a:rPr>
              <a:t>name</a:t>
            </a:r>
            <a:r>
              <a:rPr lang="fr-FR" dirty="0">
                <a:effectLst/>
              </a:rPr>
              <a:t> for the keys </a:t>
            </a:r>
            <a:r>
              <a:rPr lang="fr-FR" dirty="0" err="1">
                <a:effectLst/>
              </a:rPr>
              <a:t>will</a:t>
            </a:r>
            <a:r>
              <a:rPr lang="fr-FR" dirty="0">
                <a:effectLst/>
              </a:rPr>
              <a:t> </a:t>
            </a:r>
            <a:r>
              <a:rPr lang="fr-FR" dirty="0" err="1">
                <a:effectLst/>
              </a:rPr>
              <a:t>be</a:t>
            </a:r>
            <a:r>
              <a:rPr lang="fr-FR" dirty="0">
                <a:effectLst/>
              </a:rPr>
              <a:t>: </a:t>
            </a:r>
            <a:r>
              <a:rPr lang="fr-FR" sz="1400" dirty="0">
                <a:effectLst/>
              </a:rPr>
              <a:t>Rabat.</a:t>
            </a:r>
            <a:r>
              <a:rPr lang="fr-FR" dirty="0">
                <a:effectLst/>
              </a:rPr>
              <a:t>fpbm.ma</a:t>
            </a:r>
          </a:p>
          <a:p>
            <a:r>
              <a:rPr lang="fr-FR" dirty="0">
                <a:effectLst/>
              </a:rPr>
              <a:t>How </a:t>
            </a:r>
            <a:r>
              <a:rPr lang="fr-FR" dirty="0" err="1">
                <a:effectLst/>
              </a:rPr>
              <a:t>many</a:t>
            </a:r>
            <a:r>
              <a:rPr lang="fr-FR" dirty="0">
                <a:effectLst/>
              </a:rPr>
              <a:t> bits in the </a:t>
            </a:r>
            <a:r>
              <a:rPr lang="fr-FR" dirty="0" err="1">
                <a:effectLst/>
              </a:rPr>
              <a:t>modulus</a:t>
            </a:r>
            <a:r>
              <a:rPr lang="fr-FR" dirty="0">
                <a:effectLst/>
              </a:rPr>
              <a:t> [512]: </a:t>
            </a:r>
            <a:r>
              <a:rPr lang="fr-FR" dirty="0">
                <a:solidFill>
                  <a:srgbClr val="0070C0"/>
                </a:solidFill>
              </a:rPr>
              <a:t>2048</a:t>
            </a:r>
            <a:endParaRPr lang="fr-FR" dirty="0">
              <a:solidFill>
                <a:srgbClr val="0070C0"/>
              </a:solidFill>
              <a:effectLst/>
            </a:endParaRPr>
          </a:p>
          <a:p>
            <a:endParaRPr lang="fr-FR" dirty="0">
              <a:effectLst/>
            </a:endParaRPr>
          </a:p>
          <a:p>
            <a:r>
              <a:rPr lang="fr-FR" sz="1400" dirty="0">
                <a:effectLst/>
              </a:rPr>
              <a:t>Rabat</a:t>
            </a:r>
            <a:r>
              <a:rPr lang="fr-FR" dirty="0">
                <a:effectLst/>
              </a:rPr>
              <a:t>(config)# </a:t>
            </a:r>
            <a:r>
              <a:rPr lang="fr-FR" dirty="0" err="1">
                <a:solidFill>
                  <a:srgbClr val="0070C0"/>
                </a:solidFill>
                <a:effectLst/>
              </a:rPr>
              <a:t>ip</a:t>
            </a:r>
            <a:r>
              <a:rPr lang="fr-FR" dirty="0">
                <a:solidFill>
                  <a:srgbClr val="0070C0"/>
                </a:solidFill>
                <a:effectLst/>
              </a:rPr>
              <a:t> </a:t>
            </a:r>
            <a:r>
              <a:rPr lang="fr-FR" dirty="0" err="1">
                <a:solidFill>
                  <a:srgbClr val="0070C0"/>
                </a:solidFill>
                <a:effectLst/>
              </a:rPr>
              <a:t>ssh</a:t>
            </a:r>
            <a:r>
              <a:rPr lang="fr-FR" dirty="0">
                <a:solidFill>
                  <a:srgbClr val="0070C0"/>
                </a:solidFill>
                <a:effectLst/>
              </a:rPr>
              <a:t> version 2</a:t>
            </a:r>
          </a:p>
          <a:p>
            <a:r>
              <a:rPr lang="fr-FR" dirty="0">
                <a:effectLst/>
              </a:rPr>
              <a:t>*Mar 1 0:2:59.995: %SSH-5-ENABLED: SSH 1.99 has been </a:t>
            </a:r>
            <a:r>
              <a:rPr lang="fr-FR" dirty="0" err="1">
                <a:effectLst/>
              </a:rPr>
              <a:t>enabled</a:t>
            </a:r>
            <a:endParaRPr lang="fr-FR" dirty="0">
              <a:effectLst/>
            </a:endParaRPr>
          </a:p>
          <a:p>
            <a:r>
              <a:rPr lang="fr-FR" sz="1400" dirty="0">
                <a:effectLst/>
              </a:rPr>
              <a:t>Rabat</a:t>
            </a:r>
            <a:r>
              <a:rPr lang="fr-FR" dirty="0">
                <a:effectLst/>
              </a:rPr>
              <a:t>(config)#</a:t>
            </a:r>
          </a:p>
          <a:p>
            <a:r>
              <a:rPr lang="fr-FR" sz="1400" dirty="0">
                <a:effectLst/>
              </a:rPr>
              <a:t>Rabat</a:t>
            </a:r>
            <a:r>
              <a:rPr lang="fr-FR" dirty="0">
                <a:effectLst/>
              </a:rPr>
              <a:t>(config)# </a:t>
            </a:r>
            <a:r>
              <a:rPr lang="fr-FR" dirty="0" err="1">
                <a:solidFill>
                  <a:srgbClr val="0070C0"/>
                </a:solidFill>
                <a:effectLst/>
              </a:rPr>
              <a:t>username</a:t>
            </a:r>
            <a:r>
              <a:rPr lang="fr-FR" dirty="0">
                <a:solidFill>
                  <a:srgbClr val="0070C0"/>
                </a:solidFill>
                <a:effectLst/>
              </a:rPr>
              <a:t> admin secret </a:t>
            </a:r>
            <a:r>
              <a:rPr lang="fr-FR" dirty="0" err="1">
                <a:solidFill>
                  <a:srgbClr val="0070C0"/>
                </a:solidFill>
              </a:rPr>
              <a:t>stri</a:t>
            </a:r>
            <a:endParaRPr lang="fr-FR" dirty="0">
              <a:solidFill>
                <a:srgbClr val="0070C0"/>
              </a:solidFill>
              <a:effectLst/>
            </a:endParaRPr>
          </a:p>
          <a:p>
            <a:r>
              <a:rPr lang="fr-FR" sz="1400" dirty="0">
                <a:effectLst/>
              </a:rPr>
              <a:t>Rabat</a:t>
            </a:r>
            <a:r>
              <a:rPr lang="fr-FR" dirty="0">
                <a:effectLst/>
              </a:rPr>
              <a:t>(config)# </a:t>
            </a:r>
            <a:r>
              <a:rPr lang="fr-FR" dirty="0">
                <a:solidFill>
                  <a:srgbClr val="0070C0"/>
                </a:solidFill>
                <a:effectLst/>
              </a:rPr>
              <a:t>line </a:t>
            </a:r>
            <a:r>
              <a:rPr lang="fr-FR" dirty="0" err="1">
                <a:solidFill>
                  <a:srgbClr val="0070C0"/>
                </a:solidFill>
                <a:effectLst/>
              </a:rPr>
              <a:t>vty</a:t>
            </a:r>
            <a:r>
              <a:rPr lang="fr-FR" dirty="0">
                <a:solidFill>
                  <a:srgbClr val="0070C0"/>
                </a:solidFill>
                <a:effectLst/>
              </a:rPr>
              <a:t> 0 4</a:t>
            </a:r>
          </a:p>
          <a:p>
            <a:r>
              <a:rPr lang="fr-FR" sz="1400" dirty="0">
                <a:effectLst/>
              </a:rPr>
              <a:t>Rabat</a:t>
            </a:r>
            <a:r>
              <a:rPr lang="fr-FR" dirty="0">
                <a:effectLst/>
              </a:rPr>
              <a:t>(config-line)# </a:t>
            </a:r>
            <a:r>
              <a:rPr lang="fr-FR" dirty="0">
                <a:solidFill>
                  <a:srgbClr val="0070C0"/>
                </a:solidFill>
                <a:effectLst/>
              </a:rPr>
              <a:t>transport input </a:t>
            </a:r>
            <a:r>
              <a:rPr lang="fr-FR" dirty="0" err="1">
                <a:solidFill>
                  <a:srgbClr val="0070C0"/>
                </a:solidFill>
                <a:effectLst/>
              </a:rPr>
              <a:t>ssh</a:t>
            </a:r>
            <a:endParaRPr lang="fr-FR" dirty="0">
              <a:solidFill>
                <a:srgbClr val="0070C0"/>
              </a:solidFill>
              <a:effectLst/>
            </a:endParaRPr>
          </a:p>
          <a:p>
            <a:r>
              <a:rPr lang="fr-FR" sz="1400" dirty="0">
                <a:effectLst/>
              </a:rPr>
              <a:t>Rabat</a:t>
            </a:r>
            <a:r>
              <a:rPr lang="fr-FR" dirty="0">
                <a:effectLst/>
              </a:rPr>
              <a:t>(config-line)# </a:t>
            </a:r>
            <a:r>
              <a:rPr lang="fr-FR" dirty="0">
                <a:solidFill>
                  <a:srgbClr val="0070C0"/>
                </a:solidFill>
                <a:effectLst/>
              </a:rPr>
              <a:t>login local</a:t>
            </a:r>
          </a:p>
          <a:p>
            <a:r>
              <a:rPr lang="fr-FR" sz="1400" dirty="0">
                <a:effectLst/>
              </a:rPr>
              <a:t>Rabat</a:t>
            </a:r>
            <a:r>
              <a:rPr lang="fr-FR" dirty="0">
                <a:effectLst/>
              </a:rPr>
              <a:t>(config-line)# </a:t>
            </a:r>
            <a:r>
              <a:rPr lang="fr-FR" dirty="0">
                <a:solidFill>
                  <a:srgbClr val="0070C0"/>
                </a:solidFill>
                <a:effectLst/>
              </a:rPr>
              <a:t>end</a:t>
            </a:r>
          </a:p>
          <a:p>
            <a:r>
              <a:rPr lang="fr-FR" sz="1400" dirty="0">
                <a:effectLst/>
              </a:rPr>
              <a:t>Rabat </a:t>
            </a:r>
            <a:r>
              <a:rPr lang="fr-FR" dirty="0">
                <a:effectLst/>
              </a:rPr>
              <a:t># </a:t>
            </a:r>
            <a:r>
              <a:rPr lang="fr-FR" dirty="0" err="1">
                <a:solidFill>
                  <a:srgbClr val="0070C0"/>
                </a:solidFill>
                <a:effectLst/>
              </a:rPr>
              <a:t>wr</a:t>
            </a:r>
            <a:endParaRPr lang="fr-FR" dirty="0">
              <a:solidFill>
                <a:srgbClr val="0070C0"/>
              </a:solidFill>
              <a:effectLst/>
            </a:endParaRPr>
          </a:p>
          <a:p>
            <a:endParaRPr lang="fr-FR" dirty="0">
              <a:effectLst/>
            </a:endParaRPr>
          </a:p>
        </p:txBody>
      </p:sp>
      <p:sp>
        <p:nvSpPr>
          <p:cNvPr id="2" name="Rectangle 1">
            <a:extLst>
              <a:ext uri="{FF2B5EF4-FFF2-40B4-BE49-F238E27FC236}">
                <a16:creationId xmlns:a16="http://schemas.microsoft.com/office/drawing/2014/main" id="{890E2EE8-A802-5699-EDB0-8338ABB93BE1}"/>
              </a:ext>
            </a:extLst>
          </p:cNvPr>
          <p:cNvSpPr/>
          <p:nvPr/>
        </p:nvSpPr>
        <p:spPr>
          <a:xfrm>
            <a:off x="-109298" y="-13875"/>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EF81F7FD-3C50-A8B8-6719-2D019B93D872}"/>
              </a:ext>
            </a:extLst>
          </p:cNvPr>
          <p:cNvSpPr txBox="1">
            <a:spLocks/>
          </p:cNvSpPr>
          <p:nvPr/>
        </p:nvSpPr>
        <p:spPr>
          <a:xfrm>
            <a:off x="460143" y="-83569"/>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latin typeface="Times New Roman" panose="02020603050405020304" pitchFamily="18" charset="0"/>
                <a:cs typeface="Times New Roman" panose="02020603050405020304" pitchFamily="18" charset="0"/>
              </a:rPr>
              <a:t>Accès à distance a un routeur par SSH</a:t>
            </a:r>
          </a:p>
          <a:p>
            <a:r>
              <a:rPr lang="fr-FR" dirty="0">
                <a:latin typeface="Times New Roman" panose="02020603050405020304" pitchFamily="18" charset="0"/>
                <a:cs typeface="Times New Roman" panose="02020603050405020304" pitchFamily="18" charset="0"/>
              </a:rPr>
              <a:t>Configuration de routeur</a:t>
            </a:r>
          </a:p>
        </p:txBody>
      </p:sp>
    </p:spTree>
    <p:extLst>
      <p:ext uri="{BB962C8B-B14F-4D97-AF65-F5344CB8AC3E}">
        <p14:creationId xmlns:p14="http://schemas.microsoft.com/office/powerpoint/2010/main" val="176694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7" name="TextBox 6">
            <a:extLst>
              <a:ext uri="{FF2B5EF4-FFF2-40B4-BE49-F238E27FC236}">
                <a16:creationId xmlns:a16="http://schemas.microsoft.com/office/drawing/2014/main" id="{527D6760-D146-BBEE-619B-E50F8E70E389}"/>
              </a:ext>
            </a:extLst>
          </p:cNvPr>
          <p:cNvSpPr txBox="1"/>
          <p:nvPr/>
        </p:nvSpPr>
        <p:spPr>
          <a:xfrm>
            <a:off x="800100" y="1142961"/>
            <a:ext cx="4572000" cy="3231654"/>
          </a:xfrm>
          <a:prstGeom prst="rect">
            <a:avLst/>
          </a:prstGeom>
          <a:noFill/>
        </p:spPr>
        <p:txBody>
          <a:bodyPr wrap="square">
            <a:spAutoFit/>
          </a:bodyPr>
          <a:lstStyle/>
          <a:p>
            <a:r>
              <a:rPr lang="fr-FR" sz="1200" dirty="0">
                <a:effectLst/>
              </a:rPr>
              <a:t>Rabat # </a:t>
            </a:r>
            <a:r>
              <a:rPr lang="fr-FR" sz="1200" dirty="0">
                <a:solidFill>
                  <a:srgbClr val="0070C0"/>
                </a:solidFill>
                <a:effectLst/>
              </a:rPr>
              <a:t>sh run</a:t>
            </a:r>
          </a:p>
          <a:p>
            <a:r>
              <a:rPr lang="fr-FR" sz="1200" dirty="0">
                <a:effectLst/>
              </a:rPr>
              <a:t>Building configuration...</a:t>
            </a:r>
          </a:p>
          <a:p>
            <a:endParaRPr lang="fr-FR" sz="1200" dirty="0">
              <a:effectLst/>
            </a:endParaRPr>
          </a:p>
          <a:p>
            <a:r>
              <a:rPr lang="fr-FR" sz="1200" dirty="0" err="1">
                <a:effectLst/>
              </a:rPr>
              <a:t>Current</a:t>
            </a:r>
            <a:r>
              <a:rPr lang="fr-FR" sz="1200" dirty="0">
                <a:effectLst/>
              </a:rPr>
              <a:t> configuration : 829 bytes</a:t>
            </a:r>
          </a:p>
          <a:p>
            <a:r>
              <a:rPr lang="fr-FR" sz="1200" dirty="0">
                <a:effectLst/>
              </a:rPr>
              <a:t>!</a:t>
            </a:r>
          </a:p>
          <a:p>
            <a:r>
              <a:rPr lang="fr-FR" sz="1200" dirty="0">
                <a:effectLst/>
              </a:rPr>
              <a:t>version 16.6.4</a:t>
            </a:r>
          </a:p>
          <a:p>
            <a:r>
              <a:rPr lang="fr-FR" sz="1200" dirty="0">
                <a:effectLst/>
              </a:rPr>
              <a:t>no service timestamps log </a:t>
            </a:r>
            <a:r>
              <a:rPr lang="fr-FR" sz="1200" dirty="0" err="1">
                <a:effectLst/>
              </a:rPr>
              <a:t>datetime</a:t>
            </a:r>
            <a:r>
              <a:rPr lang="fr-FR" sz="1200" dirty="0">
                <a:effectLst/>
              </a:rPr>
              <a:t> msec</a:t>
            </a:r>
          </a:p>
          <a:p>
            <a:r>
              <a:rPr lang="fr-FR" sz="1200" dirty="0">
                <a:effectLst/>
              </a:rPr>
              <a:t>no service timestamps </a:t>
            </a:r>
            <a:r>
              <a:rPr lang="fr-FR" sz="1200" dirty="0" err="1">
                <a:effectLst/>
              </a:rPr>
              <a:t>debug</a:t>
            </a:r>
            <a:r>
              <a:rPr lang="fr-FR" sz="1200" dirty="0">
                <a:effectLst/>
              </a:rPr>
              <a:t> </a:t>
            </a:r>
            <a:r>
              <a:rPr lang="fr-FR" sz="1200" dirty="0" err="1">
                <a:effectLst/>
              </a:rPr>
              <a:t>datetime</a:t>
            </a:r>
            <a:r>
              <a:rPr lang="fr-FR" sz="1200" dirty="0">
                <a:effectLst/>
              </a:rPr>
              <a:t> msec</a:t>
            </a:r>
          </a:p>
          <a:p>
            <a:r>
              <a:rPr lang="fr-FR" sz="1200" dirty="0">
                <a:effectLst/>
              </a:rPr>
              <a:t>no service </a:t>
            </a:r>
            <a:r>
              <a:rPr lang="fr-FR" sz="1200" dirty="0" err="1">
                <a:effectLst/>
              </a:rPr>
              <a:t>password-encryption</a:t>
            </a:r>
            <a:endParaRPr lang="fr-FR" sz="1200" dirty="0">
              <a:effectLst/>
            </a:endParaRPr>
          </a:p>
          <a:p>
            <a:r>
              <a:rPr lang="fr-FR" sz="1200" dirty="0">
                <a:effectLst/>
              </a:rPr>
              <a:t>!</a:t>
            </a:r>
          </a:p>
          <a:p>
            <a:r>
              <a:rPr lang="fr-FR" sz="1200" dirty="0" err="1">
                <a:effectLst/>
              </a:rPr>
              <a:t>hostname</a:t>
            </a:r>
            <a:r>
              <a:rPr lang="fr-FR" sz="1200" dirty="0">
                <a:effectLst/>
              </a:rPr>
              <a:t> </a:t>
            </a:r>
            <a:r>
              <a:rPr lang="fr-FR" sz="1200" dirty="0" err="1">
                <a:effectLst/>
              </a:rPr>
              <a:t>BeniMellal</a:t>
            </a:r>
            <a:endParaRPr lang="fr-FR" sz="1200" dirty="0">
              <a:effectLst/>
            </a:endParaRPr>
          </a:p>
          <a:p>
            <a:r>
              <a:rPr lang="fr-FR" sz="1200" dirty="0">
                <a:effectLst/>
              </a:rPr>
              <a:t>!</a:t>
            </a:r>
          </a:p>
          <a:p>
            <a:r>
              <a:rPr lang="fr-FR" sz="1200" dirty="0">
                <a:effectLst/>
              </a:rPr>
              <a:t>enable secret 5 $1$mERr$/Q/mbs3O9oHsKR7rNG4e81</a:t>
            </a:r>
          </a:p>
          <a:p>
            <a:r>
              <a:rPr lang="fr-FR" sz="1200" dirty="0">
                <a:effectLst/>
              </a:rPr>
              <a:t>!</a:t>
            </a:r>
          </a:p>
          <a:p>
            <a:r>
              <a:rPr lang="fr-FR" sz="1200" dirty="0">
                <a:effectLst/>
              </a:rPr>
              <a:t>!</a:t>
            </a:r>
          </a:p>
          <a:p>
            <a:r>
              <a:rPr lang="fr-FR" sz="1200" dirty="0" err="1">
                <a:effectLst/>
              </a:rPr>
              <a:t>ip</a:t>
            </a:r>
            <a:r>
              <a:rPr lang="fr-FR" sz="1200" dirty="0">
                <a:effectLst/>
              </a:rPr>
              <a:t> </a:t>
            </a:r>
            <a:r>
              <a:rPr lang="fr-FR" sz="1200" dirty="0" err="1">
                <a:effectLst/>
              </a:rPr>
              <a:t>cef</a:t>
            </a:r>
            <a:endParaRPr lang="fr-FR" sz="1200" dirty="0">
              <a:effectLst/>
            </a:endParaRPr>
          </a:p>
          <a:p>
            <a:r>
              <a:rPr lang="fr-FR" sz="1200" dirty="0">
                <a:effectLst/>
              </a:rPr>
              <a:t>no ipv6 </a:t>
            </a:r>
            <a:r>
              <a:rPr lang="fr-FR" sz="1200" dirty="0" err="1">
                <a:effectLst/>
              </a:rPr>
              <a:t>cef</a:t>
            </a:r>
            <a:endParaRPr lang="fr-FR" sz="1200" dirty="0"/>
          </a:p>
        </p:txBody>
      </p:sp>
      <p:sp>
        <p:nvSpPr>
          <p:cNvPr id="9" name="TextBox 8">
            <a:extLst>
              <a:ext uri="{FF2B5EF4-FFF2-40B4-BE49-F238E27FC236}">
                <a16:creationId xmlns:a16="http://schemas.microsoft.com/office/drawing/2014/main" id="{B2EB5644-5A91-CAB8-064F-6CF233D0B0D5}"/>
              </a:ext>
            </a:extLst>
          </p:cNvPr>
          <p:cNvSpPr txBox="1"/>
          <p:nvPr/>
        </p:nvSpPr>
        <p:spPr>
          <a:xfrm>
            <a:off x="4941743" y="2112457"/>
            <a:ext cx="4572000" cy="646331"/>
          </a:xfrm>
          <a:prstGeom prst="rect">
            <a:avLst/>
          </a:prstGeom>
          <a:noFill/>
        </p:spPr>
        <p:txBody>
          <a:bodyPr wrap="square">
            <a:spAutoFit/>
          </a:bodyPr>
          <a:lstStyle/>
          <a:p>
            <a:r>
              <a:rPr lang="fr-FR" sz="1200" dirty="0"/>
              <a:t>Rabat </a:t>
            </a:r>
            <a:r>
              <a:rPr lang="fr-FR" sz="1200" dirty="0">
                <a:effectLst/>
              </a:rPr>
              <a:t># </a:t>
            </a:r>
            <a:r>
              <a:rPr lang="fr-FR" sz="1200" dirty="0">
                <a:solidFill>
                  <a:srgbClr val="0070C0"/>
                </a:solidFill>
                <a:effectLst/>
              </a:rPr>
              <a:t>sh </a:t>
            </a:r>
            <a:r>
              <a:rPr lang="fr-FR" sz="1200" dirty="0" err="1">
                <a:solidFill>
                  <a:srgbClr val="0070C0"/>
                </a:solidFill>
                <a:effectLst/>
              </a:rPr>
              <a:t>ip</a:t>
            </a:r>
            <a:r>
              <a:rPr lang="fr-FR" sz="1200" dirty="0">
                <a:solidFill>
                  <a:srgbClr val="0070C0"/>
                </a:solidFill>
                <a:effectLst/>
              </a:rPr>
              <a:t> </a:t>
            </a:r>
            <a:r>
              <a:rPr lang="fr-FR" sz="1200" dirty="0" err="1">
                <a:solidFill>
                  <a:srgbClr val="0070C0"/>
                </a:solidFill>
                <a:effectLst/>
              </a:rPr>
              <a:t>int</a:t>
            </a:r>
            <a:r>
              <a:rPr lang="fr-FR" sz="1200" dirty="0">
                <a:solidFill>
                  <a:srgbClr val="0070C0"/>
                </a:solidFill>
                <a:effectLst/>
              </a:rPr>
              <a:t> brief</a:t>
            </a:r>
          </a:p>
          <a:p>
            <a:r>
              <a:rPr lang="fr-FR" sz="1200" dirty="0">
                <a:solidFill>
                  <a:srgbClr val="C00000"/>
                </a:solidFill>
                <a:effectLst/>
              </a:rPr>
              <a:t>GigabitEthernet0/0/0 10.0.0.1 YES </a:t>
            </a:r>
            <a:r>
              <a:rPr lang="fr-FR" sz="1200" dirty="0" err="1">
                <a:solidFill>
                  <a:srgbClr val="C00000"/>
                </a:solidFill>
                <a:effectLst/>
              </a:rPr>
              <a:t>manual</a:t>
            </a:r>
            <a:r>
              <a:rPr lang="fr-FR" sz="1200" dirty="0">
                <a:solidFill>
                  <a:srgbClr val="C00000"/>
                </a:solidFill>
                <a:effectLst/>
              </a:rPr>
              <a:t> up </a:t>
            </a:r>
            <a:r>
              <a:rPr lang="fr-FR" sz="1200" dirty="0" err="1">
                <a:solidFill>
                  <a:srgbClr val="C00000"/>
                </a:solidFill>
                <a:effectLst/>
              </a:rPr>
              <a:t>up</a:t>
            </a:r>
            <a:endParaRPr lang="fr-FR" sz="1200" dirty="0">
              <a:solidFill>
                <a:srgbClr val="C00000"/>
              </a:solidFill>
              <a:effectLst/>
            </a:endParaRPr>
          </a:p>
          <a:p>
            <a:r>
              <a:rPr lang="fr-FR" sz="1200" dirty="0">
                <a:solidFill>
                  <a:schemeClr val="tx1"/>
                </a:solidFill>
                <a:effectLst/>
              </a:rPr>
              <a:t>…. </a:t>
            </a:r>
          </a:p>
        </p:txBody>
      </p:sp>
      <p:sp>
        <p:nvSpPr>
          <p:cNvPr id="4" name="Rectangle 3">
            <a:extLst>
              <a:ext uri="{FF2B5EF4-FFF2-40B4-BE49-F238E27FC236}">
                <a16:creationId xmlns:a16="http://schemas.microsoft.com/office/drawing/2014/main" id="{1FAEA1AF-177D-2F52-30AB-336A38CA39DA}"/>
              </a:ext>
            </a:extLst>
          </p:cNvPr>
          <p:cNvSpPr/>
          <p:nvPr/>
        </p:nvSpPr>
        <p:spPr>
          <a:xfrm>
            <a:off x="-109298" y="-13875"/>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oogle Shape;97;p15">
            <a:extLst>
              <a:ext uri="{FF2B5EF4-FFF2-40B4-BE49-F238E27FC236}">
                <a16:creationId xmlns:a16="http://schemas.microsoft.com/office/drawing/2014/main" id="{8B1D2EC2-A9EC-9F16-DB7C-6A3BEA0AE966}"/>
              </a:ext>
            </a:extLst>
          </p:cNvPr>
          <p:cNvSpPr txBox="1">
            <a:spLocks/>
          </p:cNvSpPr>
          <p:nvPr/>
        </p:nvSpPr>
        <p:spPr>
          <a:xfrm>
            <a:off x="460143" y="-83569"/>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latin typeface="Times New Roman" panose="02020603050405020304" pitchFamily="18" charset="0"/>
                <a:cs typeface="Times New Roman" panose="02020603050405020304" pitchFamily="18" charset="0"/>
              </a:rPr>
              <a:t>Accès à distance a un routeur par SSH</a:t>
            </a:r>
          </a:p>
          <a:p>
            <a:r>
              <a:rPr lang="fr-FR" dirty="0">
                <a:latin typeface="Times New Roman" panose="02020603050405020304" pitchFamily="18" charset="0"/>
                <a:cs typeface="Times New Roman" panose="02020603050405020304" pitchFamily="18" charset="0"/>
              </a:rPr>
              <a:t>Suit de configuration</a:t>
            </a:r>
          </a:p>
        </p:txBody>
      </p:sp>
    </p:spTree>
    <p:extLst>
      <p:ext uri="{BB962C8B-B14F-4D97-AF65-F5344CB8AC3E}">
        <p14:creationId xmlns:p14="http://schemas.microsoft.com/office/powerpoint/2010/main" val="34332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TextBox 2">
            <a:extLst>
              <a:ext uri="{FF2B5EF4-FFF2-40B4-BE49-F238E27FC236}">
                <a16:creationId xmlns:a16="http://schemas.microsoft.com/office/drawing/2014/main" id="{4DDC87BA-86AD-0BBE-7291-EA60E8673435}"/>
              </a:ext>
            </a:extLst>
          </p:cNvPr>
          <p:cNvSpPr txBox="1"/>
          <p:nvPr/>
        </p:nvSpPr>
        <p:spPr>
          <a:xfrm>
            <a:off x="1185734" y="1246078"/>
            <a:ext cx="7493000" cy="2893100"/>
          </a:xfrm>
          <a:prstGeom prst="rect">
            <a:avLst/>
          </a:prstGeom>
          <a:noFill/>
        </p:spPr>
        <p:txBody>
          <a:bodyPr wrap="square">
            <a:spAutoFit/>
          </a:bodyPr>
          <a:lstStyle/>
          <a:p>
            <a:r>
              <a:rPr lang="fr-FR" dirty="0">
                <a:effectLst/>
              </a:rPr>
              <a:t>C:\&gt; </a:t>
            </a:r>
            <a:r>
              <a:rPr lang="fr-FR" dirty="0" err="1">
                <a:solidFill>
                  <a:srgbClr val="0070C0"/>
                </a:solidFill>
                <a:effectLst/>
              </a:rPr>
              <a:t>ssh</a:t>
            </a:r>
            <a:r>
              <a:rPr lang="fr-FR" dirty="0">
                <a:solidFill>
                  <a:srgbClr val="0070C0"/>
                </a:solidFill>
                <a:effectLst/>
              </a:rPr>
              <a:t> -l admin 10.0.0.1</a:t>
            </a:r>
          </a:p>
          <a:p>
            <a:endParaRPr lang="fr-FR" dirty="0">
              <a:effectLst/>
            </a:endParaRPr>
          </a:p>
          <a:p>
            <a:r>
              <a:rPr lang="fr-FR" dirty="0" err="1">
                <a:effectLst/>
              </a:rPr>
              <a:t>Password</a:t>
            </a:r>
            <a:r>
              <a:rPr lang="fr-FR" dirty="0">
                <a:effectLst/>
              </a:rPr>
              <a:t>: </a:t>
            </a:r>
          </a:p>
          <a:p>
            <a:endParaRPr lang="fr-FR" dirty="0">
              <a:effectLst/>
            </a:endParaRPr>
          </a:p>
          <a:p>
            <a:r>
              <a:rPr lang="fr-FR" dirty="0">
                <a:solidFill>
                  <a:srgbClr val="00B050"/>
                </a:solidFill>
                <a:effectLst/>
              </a:rPr>
              <a:t>Rabat</a:t>
            </a:r>
            <a:r>
              <a:rPr lang="fr-FR" dirty="0">
                <a:effectLst/>
              </a:rPr>
              <a:t>&gt; </a:t>
            </a:r>
            <a:r>
              <a:rPr lang="fr-FR" dirty="0">
                <a:solidFill>
                  <a:srgbClr val="0070C0"/>
                </a:solidFill>
                <a:effectLst/>
              </a:rPr>
              <a:t>enable</a:t>
            </a:r>
          </a:p>
          <a:p>
            <a:r>
              <a:rPr lang="fr-FR" dirty="0" err="1">
                <a:effectLst/>
              </a:rPr>
              <a:t>Password</a:t>
            </a:r>
            <a:r>
              <a:rPr lang="fr-FR" dirty="0">
                <a:effectLst/>
              </a:rPr>
              <a:t>: </a:t>
            </a:r>
          </a:p>
          <a:p>
            <a:endParaRPr lang="fr-FR" dirty="0">
              <a:effectLst/>
            </a:endParaRPr>
          </a:p>
          <a:p>
            <a:r>
              <a:rPr lang="fr-FR" dirty="0" err="1">
                <a:solidFill>
                  <a:srgbClr val="00B050"/>
                </a:solidFill>
                <a:effectLst/>
              </a:rPr>
              <a:t>Rabat</a:t>
            </a:r>
            <a:r>
              <a:rPr lang="fr-FR" dirty="0" err="1">
                <a:effectLst/>
              </a:rPr>
              <a:t>#</a:t>
            </a:r>
            <a:r>
              <a:rPr lang="fr-FR" dirty="0" err="1">
                <a:solidFill>
                  <a:srgbClr val="0070C0"/>
                </a:solidFill>
                <a:effectLst/>
              </a:rPr>
              <a:t>sh</a:t>
            </a:r>
            <a:r>
              <a:rPr lang="fr-FR" dirty="0">
                <a:solidFill>
                  <a:srgbClr val="0070C0"/>
                </a:solidFill>
                <a:effectLst/>
              </a:rPr>
              <a:t> </a:t>
            </a:r>
            <a:r>
              <a:rPr lang="fr-FR" dirty="0" err="1">
                <a:solidFill>
                  <a:srgbClr val="0070C0"/>
                </a:solidFill>
                <a:effectLst/>
              </a:rPr>
              <a:t>ip</a:t>
            </a:r>
            <a:r>
              <a:rPr lang="fr-FR" dirty="0">
                <a:solidFill>
                  <a:srgbClr val="0070C0"/>
                </a:solidFill>
                <a:effectLst/>
              </a:rPr>
              <a:t> </a:t>
            </a:r>
            <a:r>
              <a:rPr lang="fr-FR" dirty="0" err="1">
                <a:solidFill>
                  <a:srgbClr val="0070C0"/>
                </a:solidFill>
                <a:effectLst/>
              </a:rPr>
              <a:t>int</a:t>
            </a:r>
            <a:r>
              <a:rPr lang="fr-FR" dirty="0">
                <a:solidFill>
                  <a:srgbClr val="0070C0"/>
                </a:solidFill>
                <a:effectLst/>
              </a:rPr>
              <a:t> brief</a:t>
            </a:r>
          </a:p>
          <a:p>
            <a:r>
              <a:rPr lang="fr-FR" dirty="0">
                <a:effectLst/>
              </a:rPr>
              <a:t>	Interface IP-</a:t>
            </a:r>
            <a:r>
              <a:rPr lang="fr-FR" dirty="0" err="1">
                <a:effectLst/>
              </a:rPr>
              <a:t>Address</a:t>
            </a:r>
            <a:r>
              <a:rPr lang="fr-FR" dirty="0">
                <a:effectLst/>
              </a:rPr>
              <a:t> OK? Method </a:t>
            </a:r>
            <a:r>
              <a:rPr lang="fr-FR" dirty="0" err="1">
                <a:effectLst/>
              </a:rPr>
              <a:t>Status</a:t>
            </a:r>
            <a:r>
              <a:rPr lang="fr-FR" dirty="0">
                <a:effectLst/>
              </a:rPr>
              <a:t> Protocol </a:t>
            </a:r>
          </a:p>
          <a:p>
            <a:r>
              <a:rPr lang="fr-FR" dirty="0">
                <a:solidFill>
                  <a:srgbClr val="C00000"/>
                </a:solidFill>
                <a:effectLst/>
              </a:rPr>
              <a:t>	GigabitEthernet0/0/0 10.0.0.1 YES </a:t>
            </a:r>
            <a:r>
              <a:rPr lang="fr-FR" dirty="0" err="1">
                <a:solidFill>
                  <a:srgbClr val="C00000"/>
                </a:solidFill>
                <a:effectLst/>
              </a:rPr>
              <a:t>manual</a:t>
            </a:r>
            <a:r>
              <a:rPr lang="fr-FR" dirty="0">
                <a:solidFill>
                  <a:srgbClr val="C00000"/>
                </a:solidFill>
                <a:effectLst/>
              </a:rPr>
              <a:t> up </a:t>
            </a:r>
            <a:r>
              <a:rPr lang="fr-FR" dirty="0" err="1">
                <a:solidFill>
                  <a:srgbClr val="C00000"/>
                </a:solidFill>
                <a:effectLst/>
              </a:rPr>
              <a:t>up</a:t>
            </a:r>
            <a:r>
              <a:rPr lang="fr-FR" dirty="0">
                <a:solidFill>
                  <a:srgbClr val="C00000"/>
                </a:solidFill>
                <a:effectLst/>
              </a:rPr>
              <a:t> </a:t>
            </a:r>
          </a:p>
          <a:p>
            <a:r>
              <a:rPr lang="fr-FR" dirty="0">
                <a:effectLst/>
              </a:rPr>
              <a:t>	GigabitEthernet0/0/1 </a:t>
            </a:r>
            <a:r>
              <a:rPr lang="fr-FR" dirty="0" err="1">
                <a:effectLst/>
              </a:rPr>
              <a:t>unassigned</a:t>
            </a:r>
            <a:r>
              <a:rPr lang="fr-FR" dirty="0">
                <a:effectLst/>
              </a:rPr>
              <a:t> YES </a:t>
            </a:r>
            <a:r>
              <a:rPr lang="fr-FR" dirty="0" err="1">
                <a:effectLst/>
              </a:rPr>
              <a:t>unset</a:t>
            </a:r>
            <a:r>
              <a:rPr lang="fr-FR" dirty="0">
                <a:effectLst/>
              </a:rPr>
              <a:t> </a:t>
            </a:r>
            <a:r>
              <a:rPr lang="fr-FR" dirty="0" err="1">
                <a:effectLst/>
              </a:rPr>
              <a:t>administratively</a:t>
            </a:r>
            <a:r>
              <a:rPr lang="fr-FR" dirty="0">
                <a:effectLst/>
              </a:rPr>
              <a:t> down </a:t>
            </a:r>
            <a:r>
              <a:rPr lang="fr-FR" dirty="0" err="1">
                <a:effectLst/>
              </a:rPr>
              <a:t>down</a:t>
            </a:r>
            <a:r>
              <a:rPr lang="fr-FR" dirty="0">
                <a:effectLst/>
              </a:rPr>
              <a:t> </a:t>
            </a:r>
          </a:p>
          <a:p>
            <a:r>
              <a:rPr lang="fr-FR" dirty="0">
                <a:effectLst/>
              </a:rPr>
              <a:t>	GigabitEthernet0/0/2 </a:t>
            </a:r>
            <a:r>
              <a:rPr lang="fr-FR" dirty="0" err="1">
                <a:effectLst/>
              </a:rPr>
              <a:t>unassigned</a:t>
            </a:r>
            <a:r>
              <a:rPr lang="fr-FR" dirty="0">
                <a:effectLst/>
              </a:rPr>
              <a:t> YES </a:t>
            </a:r>
            <a:r>
              <a:rPr lang="fr-FR" dirty="0" err="1">
                <a:effectLst/>
              </a:rPr>
              <a:t>unset</a:t>
            </a:r>
            <a:r>
              <a:rPr lang="fr-FR" dirty="0">
                <a:effectLst/>
              </a:rPr>
              <a:t> </a:t>
            </a:r>
            <a:r>
              <a:rPr lang="fr-FR" dirty="0" err="1">
                <a:effectLst/>
              </a:rPr>
              <a:t>administratively</a:t>
            </a:r>
            <a:r>
              <a:rPr lang="fr-FR" dirty="0">
                <a:effectLst/>
              </a:rPr>
              <a:t> down </a:t>
            </a:r>
            <a:r>
              <a:rPr lang="fr-FR" dirty="0" err="1">
                <a:effectLst/>
              </a:rPr>
              <a:t>down</a:t>
            </a:r>
            <a:r>
              <a:rPr lang="fr-FR" dirty="0">
                <a:effectLst/>
              </a:rPr>
              <a:t> </a:t>
            </a:r>
          </a:p>
          <a:p>
            <a:r>
              <a:rPr lang="fr-FR" dirty="0">
                <a:effectLst/>
              </a:rPr>
              <a:t>	Vlan1 </a:t>
            </a:r>
            <a:r>
              <a:rPr lang="fr-FR" dirty="0" err="1">
                <a:effectLst/>
              </a:rPr>
              <a:t>unassigned</a:t>
            </a:r>
            <a:r>
              <a:rPr lang="fr-FR" dirty="0">
                <a:effectLst/>
              </a:rPr>
              <a:t> YES </a:t>
            </a:r>
            <a:r>
              <a:rPr lang="fr-FR" dirty="0" err="1">
                <a:effectLst/>
              </a:rPr>
              <a:t>unset</a:t>
            </a:r>
            <a:r>
              <a:rPr lang="fr-FR" dirty="0">
                <a:effectLst/>
              </a:rPr>
              <a:t> </a:t>
            </a:r>
            <a:r>
              <a:rPr lang="fr-FR" dirty="0" err="1">
                <a:effectLst/>
              </a:rPr>
              <a:t>administratively</a:t>
            </a:r>
            <a:r>
              <a:rPr lang="fr-FR" dirty="0">
                <a:effectLst/>
              </a:rPr>
              <a:t> down </a:t>
            </a:r>
            <a:r>
              <a:rPr lang="fr-FR" dirty="0" err="1">
                <a:effectLst/>
              </a:rPr>
              <a:t>down</a:t>
            </a:r>
            <a:endParaRPr lang="fr-FR" dirty="0">
              <a:effectLst/>
            </a:endParaRPr>
          </a:p>
        </p:txBody>
      </p:sp>
      <p:sp>
        <p:nvSpPr>
          <p:cNvPr id="6" name="TextBox 5">
            <a:extLst>
              <a:ext uri="{FF2B5EF4-FFF2-40B4-BE49-F238E27FC236}">
                <a16:creationId xmlns:a16="http://schemas.microsoft.com/office/drawing/2014/main" id="{1B5B1D06-6C41-6F85-2882-3AC9658AD6A2}"/>
              </a:ext>
            </a:extLst>
          </p:cNvPr>
          <p:cNvSpPr txBox="1"/>
          <p:nvPr/>
        </p:nvSpPr>
        <p:spPr>
          <a:xfrm>
            <a:off x="360234" y="1233378"/>
            <a:ext cx="4572000" cy="338554"/>
          </a:xfrm>
          <a:prstGeom prst="rect">
            <a:avLst/>
          </a:prstGeom>
          <a:noFill/>
        </p:spPr>
        <p:txBody>
          <a:bodyPr wrap="square">
            <a:spAutoFit/>
          </a:bodyPr>
          <a:lstStyle/>
          <a:p>
            <a:r>
              <a:rPr lang="fr-FR" sz="1600" b="1" dirty="0">
                <a:effectLst/>
              </a:rPr>
              <a:t>PC0 :</a:t>
            </a:r>
            <a:endParaRPr lang="fr-FR" sz="1600" b="1" dirty="0"/>
          </a:p>
        </p:txBody>
      </p:sp>
      <p:sp>
        <p:nvSpPr>
          <p:cNvPr id="5" name="Rectangle 4">
            <a:extLst>
              <a:ext uri="{FF2B5EF4-FFF2-40B4-BE49-F238E27FC236}">
                <a16:creationId xmlns:a16="http://schemas.microsoft.com/office/drawing/2014/main" id="{27D74054-9DC5-6D56-1AB3-8C02D3C8E5C6}"/>
              </a:ext>
            </a:extLst>
          </p:cNvPr>
          <p:cNvSpPr/>
          <p:nvPr/>
        </p:nvSpPr>
        <p:spPr>
          <a:xfrm>
            <a:off x="-109298" y="-13875"/>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Google Shape;97;p15">
            <a:extLst>
              <a:ext uri="{FF2B5EF4-FFF2-40B4-BE49-F238E27FC236}">
                <a16:creationId xmlns:a16="http://schemas.microsoft.com/office/drawing/2014/main" id="{9C32F378-378E-9B69-32E0-301F54D22EC6}"/>
              </a:ext>
            </a:extLst>
          </p:cNvPr>
          <p:cNvSpPr txBox="1">
            <a:spLocks/>
          </p:cNvSpPr>
          <p:nvPr/>
        </p:nvSpPr>
        <p:spPr>
          <a:xfrm>
            <a:off x="460143" y="-83569"/>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latin typeface="Times New Roman" panose="02020603050405020304" pitchFamily="18" charset="0"/>
                <a:cs typeface="Times New Roman" panose="02020603050405020304" pitchFamily="18" charset="0"/>
              </a:rPr>
              <a:t>Accès à distance a un routeur par SSH</a:t>
            </a:r>
          </a:p>
          <a:p>
            <a:r>
              <a:rPr lang="fr-FR"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2743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058779" y="1393903"/>
            <a:ext cx="8085221" cy="19194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1.2.</a:t>
            </a:r>
            <a:r>
              <a:rPr lang="en-US" sz="6000" u="none" dirty="0">
                <a:latin typeface="Times New Roman" panose="02020603050405020304" pitchFamily="18" charset="0"/>
                <a:cs typeface="Times New Roman" panose="02020603050405020304" pitchFamily="18" charset="0"/>
              </a:rPr>
              <a:t> </a:t>
            </a:r>
            <a:r>
              <a:rPr lang="fr-FR" sz="5400" dirty="0">
                <a:latin typeface="Times New Roman" panose="02020603050405020304" pitchFamily="18" charset="0"/>
                <a:cs typeface="Times New Roman" panose="02020603050405020304" pitchFamily="18" charset="0"/>
              </a:rPr>
              <a:t>S</a:t>
            </a:r>
            <a:r>
              <a:rPr lang="fr-FR" sz="5400" u="none" dirty="0">
                <a:latin typeface="Times New Roman" panose="02020603050405020304" pitchFamily="18" charset="0"/>
                <a:cs typeface="Times New Roman" panose="02020603050405020304" pitchFamily="18" charset="0"/>
              </a:rPr>
              <a:t>SH vs Telnet (demonstration GNS3)</a:t>
            </a:r>
            <a:r>
              <a:rPr lang="en-US" sz="5400" u="none" dirty="0">
                <a:latin typeface="Times New Roman" panose="02020603050405020304" pitchFamily="18" charset="0"/>
                <a:cs typeface="Times New Roman" panose="02020603050405020304" pitchFamily="18" charset="0"/>
              </a:rPr>
              <a:t>.</a:t>
            </a:r>
            <a:endParaRPr lang="fr-FR" sz="6000" dirty="0">
              <a:solidFill>
                <a:schemeClr val="accent4"/>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2948153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Rectangle 1">
            <a:extLst>
              <a:ext uri="{FF2B5EF4-FFF2-40B4-BE49-F238E27FC236}">
                <a16:creationId xmlns:a16="http://schemas.microsoft.com/office/drawing/2014/main" id="{FFB78259-A286-D4FA-154D-95E6D4EA9B83}"/>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FEC591FC-2F0B-9E79-BC81-8AF303B17C91}"/>
              </a:ext>
            </a:extLst>
          </p:cNvPr>
          <p:cNvSpPr txBox="1">
            <a:spLocks/>
          </p:cNvSpPr>
          <p:nvPr/>
        </p:nvSpPr>
        <p:spPr>
          <a:xfrm>
            <a:off x="593513" y="-411204"/>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sz="2000" u="none" dirty="0">
                <a:latin typeface="Times New Roman" panose="02020603050405020304" pitchFamily="18" charset="0"/>
                <a:cs typeface="Times New Roman" panose="02020603050405020304" pitchFamily="18" charset="0"/>
              </a:rPr>
              <a:t>SSH vs Telnet (démonstration GNS3)</a:t>
            </a:r>
            <a:endParaRPr lang="fr-FR" dirty="0">
              <a:solidFill>
                <a:schemeClr val="accent4"/>
              </a:solidFill>
            </a:endParaRPr>
          </a:p>
        </p:txBody>
      </p:sp>
      <p:pic>
        <p:nvPicPr>
          <p:cNvPr id="8" name="Image 7">
            <a:extLst>
              <a:ext uri="{FF2B5EF4-FFF2-40B4-BE49-F238E27FC236}">
                <a16:creationId xmlns:a16="http://schemas.microsoft.com/office/drawing/2014/main" id="{AD239CF3-5EC8-A6C0-508D-DB8A2DBE1812}"/>
              </a:ext>
            </a:extLst>
          </p:cNvPr>
          <p:cNvPicPr>
            <a:picLocks noChangeAspect="1"/>
          </p:cNvPicPr>
          <p:nvPr/>
        </p:nvPicPr>
        <p:blipFill rotWithShape="1">
          <a:blip r:embed="rId3"/>
          <a:srcRect t="1357" r="9284" b="4314"/>
          <a:stretch/>
        </p:blipFill>
        <p:spPr>
          <a:xfrm>
            <a:off x="1272543" y="875138"/>
            <a:ext cx="6592488" cy="3748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7630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Rectangle 1">
            <a:extLst>
              <a:ext uri="{FF2B5EF4-FFF2-40B4-BE49-F238E27FC236}">
                <a16:creationId xmlns:a16="http://schemas.microsoft.com/office/drawing/2014/main" id="{FFB78259-A286-D4FA-154D-95E6D4EA9B83}"/>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FEC591FC-2F0B-9E79-BC81-8AF303B17C91}"/>
              </a:ext>
            </a:extLst>
          </p:cNvPr>
          <p:cNvSpPr txBox="1">
            <a:spLocks/>
          </p:cNvSpPr>
          <p:nvPr/>
        </p:nvSpPr>
        <p:spPr>
          <a:xfrm>
            <a:off x="593513" y="-411204"/>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sz="2000" u="none" dirty="0">
                <a:latin typeface="Times New Roman" panose="02020603050405020304" pitchFamily="18" charset="0"/>
                <a:cs typeface="Times New Roman" panose="02020603050405020304" pitchFamily="18" charset="0"/>
              </a:rPr>
              <a:t>SSH vs Telnet (démonstration GNS3)</a:t>
            </a:r>
            <a:endParaRPr lang="fr-FR" dirty="0">
              <a:solidFill>
                <a:schemeClr val="accent4"/>
              </a:solidFill>
            </a:endParaRPr>
          </a:p>
        </p:txBody>
      </p:sp>
      <p:pic>
        <p:nvPicPr>
          <p:cNvPr id="5" name="Image 3">
            <a:extLst>
              <a:ext uri="{FF2B5EF4-FFF2-40B4-BE49-F238E27FC236}">
                <a16:creationId xmlns:a16="http://schemas.microsoft.com/office/drawing/2014/main" id="{E2909524-E55E-E7BF-1BFF-38D88DB60647}"/>
              </a:ext>
            </a:extLst>
          </p:cNvPr>
          <p:cNvPicPr>
            <a:picLocks noChangeAspect="1"/>
          </p:cNvPicPr>
          <p:nvPr/>
        </p:nvPicPr>
        <p:blipFill rotWithShape="1">
          <a:blip r:embed="rId3"/>
          <a:srcRect l="299" r="285" b="11971"/>
          <a:stretch/>
        </p:blipFill>
        <p:spPr>
          <a:xfrm>
            <a:off x="1144495" y="973330"/>
            <a:ext cx="6578418" cy="1341026"/>
          </a:xfrm>
          <a:prstGeom prst="rect">
            <a:avLst/>
          </a:prstGeom>
          <a:ln>
            <a:noFill/>
          </a:ln>
          <a:effectLst>
            <a:outerShdw blurRad="292100" dist="139700" dir="2700000" algn="tl" rotWithShape="0">
              <a:srgbClr val="333333">
                <a:alpha val="65000"/>
              </a:srgbClr>
            </a:outerShdw>
          </a:effectLst>
        </p:spPr>
      </p:pic>
      <p:pic>
        <p:nvPicPr>
          <p:cNvPr id="6" name="Image 4">
            <a:extLst>
              <a:ext uri="{FF2B5EF4-FFF2-40B4-BE49-F238E27FC236}">
                <a16:creationId xmlns:a16="http://schemas.microsoft.com/office/drawing/2014/main" id="{202C310F-6DC1-2976-9F81-7D6A5858F557}"/>
              </a:ext>
            </a:extLst>
          </p:cNvPr>
          <p:cNvPicPr>
            <a:picLocks noChangeAspect="1"/>
          </p:cNvPicPr>
          <p:nvPr/>
        </p:nvPicPr>
        <p:blipFill rotWithShape="1">
          <a:blip r:embed="rId4"/>
          <a:srcRect l="1" r="1352"/>
          <a:stretch/>
        </p:blipFill>
        <p:spPr>
          <a:xfrm>
            <a:off x="5156715" y="2478884"/>
            <a:ext cx="2131151" cy="2471319"/>
          </a:xfrm>
          <a:prstGeom prst="rect">
            <a:avLst/>
          </a:prstGeom>
          <a:ln>
            <a:noFill/>
          </a:ln>
          <a:effectLst>
            <a:outerShdw blurRad="292100" dist="139700" dir="2700000" algn="tl" rotWithShape="0">
              <a:srgbClr val="333333">
                <a:alpha val="65000"/>
              </a:srgbClr>
            </a:outerShdw>
          </a:effectLst>
        </p:spPr>
      </p:pic>
      <p:pic>
        <p:nvPicPr>
          <p:cNvPr id="7" name="Image 5">
            <a:extLst>
              <a:ext uri="{FF2B5EF4-FFF2-40B4-BE49-F238E27FC236}">
                <a16:creationId xmlns:a16="http://schemas.microsoft.com/office/drawing/2014/main" id="{FEC68F3D-88A8-C17A-4B3C-D4889E9DA441}"/>
              </a:ext>
            </a:extLst>
          </p:cNvPr>
          <p:cNvPicPr>
            <a:picLocks noChangeAspect="1"/>
          </p:cNvPicPr>
          <p:nvPr/>
        </p:nvPicPr>
        <p:blipFill rotWithShape="1">
          <a:blip r:embed="rId5"/>
          <a:srcRect l="1004" t="1" r="1396" b="869"/>
          <a:stretch/>
        </p:blipFill>
        <p:spPr>
          <a:xfrm>
            <a:off x="1549666" y="2475332"/>
            <a:ext cx="2282711" cy="2471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1835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4" name="Image 3">
            <a:extLst>
              <a:ext uri="{FF2B5EF4-FFF2-40B4-BE49-F238E27FC236}">
                <a16:creationId xmlns:a16="http://schemas.microsoft.com/office/drawing/2014/main" id="{78D1F133-C55D-F50A-B513-C6FCBF167C99}"/>
              </a:ext>
            </a:extLst>
          </p:cNvPr>
          <p:cNvPicPr>
            <a:picLocks noChangeAspect="1"/>
          </p:cNvPicPr>
          <p:nvPr/>
        </p:nvPicPr>
        <p:blipFill>
          <a:blip r:embed="rId3"/>
          <a:stretch>
            <a:fillRect/>
          </a:stretch>
        </p:blipFill>
        <p:spPr>
          <a:xfrm>
            <a:off x="1271484" y="778030"/>
            <a:ext cx="6601031" cy="4164341"/>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2646DB0-1712-51B9-1E23-A39254C8A925}"/>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63530476-10CE-526D-4738-1A5F153CF123}"/>
              </a:ext>
            </a:extLst>
          </p:cNvPr>
          <p:cNvSpPr txBox="1">
            <a:spLocks/>
          </p:cNvSpPr>
          <p:nvPr/>
        </p:nvSpPr>
        <p:spPr>
          <a:xfrm>
            <a:off x="593513" y="-411204"/>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sz="2000" u="none" dirty="0">
                <a:latin typeface="Times New Roman" panose="02020603050405020304" pitchFamily="18" charset="0"/>
                <a:cs typeface="Times New Roman" panose="02020603050405020304" pitchFamily="18" charset="0"/>
              </a:rPr>
              <a:t>SSH vs Telnet (démonstration GNS3)</a:t>
            </a:r>
            <a:endParaRPr lang="fr-FR" dirty="0">
              <a:solidFill>
                <a:schemeClr val="accent4"/>
              </a:solidFill>
            </a:endParaRPr>
          </a:p>
        </p:txBody>
      </p:sp>
    </p:spTree>
    <p:extLst>
      <p:ext uri="{BB962C8B-B14F-4D97-AF65-F5344CB8AC3E}">
        <p14:creationId xmlns:p14="http://schemas.microsoft.com/office/powerpoint/2010/main" val="3674602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CF3BAD-93FF-7947-B7EA-327AB760A3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3" name="Google Shape;79;p13">
            <a:extLst>
              <a:ext uri="{FF2B5EF4-FFF2-40B4-BE49-F238E27FC236}">
                <a16:creationId xmlns:a16="http://schemas.microsoft.com/office/drawing/2014/main" id="{1EA7CDF8-54F4-6EEC-F02A-CFC60E6B9F60}"/>
              </a:ext>
            </a:extLst>
          </p:cNvPr>
          <p:cNvSpPr txBox="1">
            <a:spLocks/>
          </p:cNvSpPr>
          <p:nvPr/>
        </p:nvSpPr>
        <p:spPr>
          <a:xfrm>
            <a:off x="8404384"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9pPr>
          </a:lstStyle>
          <a:p>
            <a:fld id="{00000000-1234-1234-1234-123412341234}" type="slidenum">
              <a:rPr lang="en" smtClean="0"/>
              <a:pPr/>
              <a:t>2</a:t>
            </a:fld>
            <a:endParaRPr lang="en" dirty="0"/>
          </a:p>
        </p:txBody>
      </p:sp>
      <p:sp>
        <p:nvSpPr>
          <p:cNvPr id="4" name="Slide Number Placeholder 4">
            <a:extLst>
              <a:ext uri="{FF2B5EF4-FFF2-40B4-BE49-F238E27FC236}">
                <a16:creationId xmlns:a16="http://schemas.microsoft.com/office/drawing/2014/main" id="{487533C5-F3F5-304D-2E3F-AB05B0BEF35A}"/>
              </a:ext>
            </a:extLst>
          </p:cNvPr>
          <p:cNvSpPr txBox="1">
            <a:spLocks/>
          </p:cNvSpPr>
          <p:nvPr/>
        </p:nvSpPr>
        <p:spPr>
          <a:xfrm>
            <a:off x="-2420932" y="3894748"/>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9pPr>
          </a:lstStyle>
          <a:p>
            <a:fld id="{00000000-1234-1234-1234-123412341234}" type="slidenum">
              <a:rPr lang="en" smtClean="0"/>
              <a:pPr/>
              <a:t>2</a:t>
            </a:fld>
            <a:endParaRPr lang="en"/>
          </a:p>
        </p:txBody>
      </p:sp>
      <p:cxnSp>
        <p:nvCxnSpPr>
          <p:cNvPr id="5" name="Google Shape;1724;p28">
            <a:extLst>
              <a:ext uri="{FF2B5EF4-FFF2-40B4-BE49-F238E27FC236}">
                <a16:creationId xmlns:a16="http://schemas.microsoft.com/office/drawing/2014/main" id="{3048EDAB-CCEA-66E1-3868-440F2C5D48B8}"/>
              </a:ext>
            </a:extLst>
          </p:cNvPr>
          <p:cNvCxnSpPr>
            <a:cxnSpLocks/>
          </p:cNvCxnSpPr>
          <p:nvPr/>
        </p:nvCxnSpPr>
        <p:spPr>
          <a:xfrm flipH="1" flipV="1">
            <a:off x="692150" y="-3598607"/>
            <a:ext cx="4790464" cy="1210039"/>
          </a:xfrm>
          <a:prstGeom prst="straightConnector1">
            <a:avLst/>
          </a:prstGeom>
          <a:noFill/>
          <a:ln w="76200" cap="flat" cmpd="sng">
            <a:solidFill>
              <a:schemeClr val="accent2"/>
            </a:solidFill>
            <a:prstDash val="solid"/>
            <a:round/>
            <a:headEnd type="none" w="med" len="med"/>
            <a:tailEnd type="none" w="med" len="med"/>
          </a:ln>
        </p:spPr>
      </p:cxnSp>
      <p:grpSp>
        <p:nvGrpSpPr>
          <p:cNvPr id="6" name="Google Shape;2541;p32">
            <a:extLst>
              <a:ext uri="{FF2B5EF4-FFF2-40B4-BE49-F238E27FC236}">
                <a16:creationId xmlns:a16="http://schemas.microsoft.com/office/drawing/2014/main" id="{1D643AFB-5EA2-D5E0-0708-C955AA8C16C8}"/>
              </a:ext>
            </a:extLst>
          </p:cNvPr>
          <p:cNvGrpSpPr/>
          <p:nvPr/>
        </p:nvGrpSpPr>
        <p:grpSpPr>
          <a:xfrm>
            <a:off x="-7090481" y="-3598607"/>
            <a:ext cx="1214552" cy="1199968"/>
            <a:chOff x="2616388" y="1504175"/>
            <a:chExt cx="2082425" cy="2675075"/>
          </a:xfrm>
        </p:grpSpPr>
        <p:sp>
          <p:nvSpPr>
            <p:cNvPr id="7" name="Google Shape;2542;p32">
              <a:extLst>
                <a:ext uri="{FF2B5EF4-FFF2-40B4-BE49-F238E27FC236}">
                  <a16:creationId xmlns:a16="http://schemas.microsoft.com/office/drawing/2014/main" id="{8C61613B-FA05-70A3-106A-D96D3D5D7D49}"/>
                </a:ext>
              </a:extLst>
            </p:cNvPr>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43;p32">
              <a:extLst>
                <a:ext uri="{FF2B5EF4-FFF2-40B4-BE49-F238E27FC236}">
                  <a16:creationId xmlns:a16="http://schemas.microsoft.com/office/drawing/2014/main" id="{216B4F1C-6ED4-D08E-E59C-23C6917FCB56}"/>
                </a:ext>
              </a:extLst>
            </p:cNvPr>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44;p32">
              <a:extLst>
                <a:ext uri="{FF2B5EF4-FFF2-40B4-BE49-F238E27FC236}">
                  <a16:creationId xmlns:a16="http://schemas.microsoft.com/office/drawing/2014/main" id="{010D4431-2FA2-FE57-4FA2-ECEBB24F0B54}"/>
                </a:ext>
              </a:extLst>
            </p:cNvPr>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2545;p32">
              <a:extLst>
                <a:ext uri="{FF2B5EF4-FFF2-40B4-BE49-F238E27FC236}">
                  <a16:creationId xmlns:a16="http://schemas.microsoft.com/office/drawing/2014/main" id="{49776CF0-C671-26D6-D21B-8FCBFB99CF0E}"/>
                </a:ext>
              </a:extLst>
            </p:cNvPr>
            <p:cNvGrpSpPr/>
            <p:nvPr/>
          </p:nvGrpSpPr>
          <p:grpSpPr>
            <a:xfrm>
              <a:off x="2723238" y="3123575"/>
              <a:ext cx="1675550" cy="965475"/>
              <a:chOff x="2723238" y="3123575"/>
              <a:chExt cx="1675550" cy="965475"/>
            </a:xfrm>
          </p:grpSpPr>
          <p:sp>
            <p:nvSpPr>
              <p:cNvPr id="18" name="Google Shape;2546;p32">
                <a:extLst>
                  <a:ext uri="{FF2B5EF4-FFF2-40B4-BE49-F238E27FC236}">
                    <a16:creationId xmlns:a16="http://schemas.microsoft.com/office/drawing/2014/main" id="{7E11FE47-4446-EB71-2A75-597DA83BE4E1}"/>
                  </a:ext>
                </a:extLst>
              </p:cNvPr>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47;p32">
                <a:extLst>
                  <a:ext uri="{FF2B5EF4-FFF2-40B4-BE49-F238E27FC236}">
                    <a16:creationId xmlns:a16="http://schemas.microsoft.com/office/drawing/2014/main" id="{41EB5368-3F3F-3AF9-E69C-5EC6DB0919CB}"/>
                  </a:ext>
                </a:extLst>
              </p:cNvPr>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48;p32">
                <a:extLst>
                  <a:ext uri="{FF2B5EF4-FFF2-40B4-BE49-F238E27FC236}">
                    <a16:creationId xmlns:a16="http://schemas.microsoft.com/office/drawing/2014/main" id="{D1DC0025-5CFF-A49E-B7EB-366321F32853}"/>
                  </a:ext>
                </a:extLst>
              </p:cNvPr>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9;p32">
                <a:extLst>
                  <a:ext uri="{FF2B5EF4-FFF2-40B4-BE49-F238E27FC236}">
                    <a16:creationId xmlns:a16="http://schemas.microsoft.com/office/drawing/2014/main" id="{314AB1D7-4761-F970-14C6-B12E0433B920}"/>
                  </a:ext>
                </a:extLst>
              </p:cNvPr>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50;p32">
                <a:extLst>
                  <a:ext uri="{FF2B5EF4-FFF2-40B4-BE49-F238E27FC236}">
                    <a16:creationId xmlns:a16="http://schemas.microsoft.com/office/drawing/2014/main" id="{FBE1BEE8-89BA-BF34-CE00-5D78BC5AB1F4}"/>
                  </a:ext>
                </a:extLst>
              </p:cNvPr>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51;p32">
                <a:extLst>
                  <a:ext uri="{FF2B5EF4-FFF2-40B4-BE49-F238E27FC236}">
                    <a16:creationId xmlns:a16="http://schemas.microsoft.com/office/drawing/2014/main" id="{60660E59-663F-547F-AAE0-01DF72F5B100}"/>
                  </a:ext>
                </a:extLst>
              </p:cNvPr>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52;p32">
                <a:extLst>
                  <a:ext uri="{FF2B5EF4-FFF2-40B4-BE49-F238E27FC236}">
                    <a16:creationId xmlns:a16="http://schemas.microsoft.com/office/drawing/2014/main" id="{4FC6DE1C-0833-2B9E-E7BF-3761B3D53212}"/>
                  </a:ext>
                </a:extLst>
              </p:cNvPr>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53;p32">
                <a:extLst>
                  <a:ext uri="{FF2B5EF4-FFF2-40B4-BE49-F238E27FC236}">
                    <a16:creationId xmlns:a16="http://schemas.microsoft.com/office/drawing/2014/main" id="{2BB53B3E-E53A-3724-C2D5-72C2A4772CB5}"/>
                  </a:ext>
                </a:extLst>
              </p:cNvPr>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4;p32">
                <a:extLst>
                  <a:ext uri="{FF2B5EF4-FFF2-40B4-BE49-F238E27FC236}">
                    <a16:creationId xmlns:a16="http://schemas.microsoft.com/office/drawing/2014/main" id="{FF03D105-4C02-46FC-3E54-1A3FB891D154}"/>
                  </a:ext>
                </a:extLst>
              </p:cNvPr>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55;p32">
                <a:extLst>
                  <a:ext uri="{FF2B5EF4-FFF2-40B4-BE49-F238E27FC236}">
                    <a16:creationId xmlns:a16="http://schemas.microsoft.com/office/drawing/2014/main" id="{282580A4-4896-A4C5-0A06-CDE362272D36}"/>
                  </a:ext>
                </a:extLst>
              </p:cNvPr>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56;p32">
                <a:extLst>
                  <a:ext uri="{FF2B5EF4-FFF2-40B4-BE49-F238E27FC236}">
                    <a16:creationId xmlns:a16="http://schemas.microsoft.com/office/drawing/2014/main" id="{857CD966-C9D3-19B3-49CE-AA73A11C8F40}"/>
                  </a:ext>
                </a:extLst>
              </p:cNvPr>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57;p32">
                <a:extLst>
                  <a:ext uri="{FF2B5EF4-FFF2-40B4-BE49-F238E27FC236}">
                    <a16:creationId xmlns:a16="http://schemas.microsoft.com/office/drawing/2014/main" id="{6D3807C7-7589-42FF-9A1E-95429F35F17C}"/>
                  </a:ext>
                </a:extLst>
              </p:cNvPr>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58;p32">
                <a:extLst>
                  <a:ext uri="{FF2B5EF4-FFF2-40B4-BE49-F238E27FC236}">
                    <a16:creationId xmlns:a16="http://schemas.microsoft.com/office/drawing/2014/main" id="{9B2B6614-7F84-7F07-B467-6093FD41E4BB}"/>
                  </a:ext>
                </a:extLst>
              </p:cNvPr>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59;p32">
                <a:extLst>
                  <a:ext uri="{FF2B5EF4-FFF2-40B4-BE49-F238E27FC236}">
                    <a16:creationId xmlns:a16="http://schemas.microsoft.com/office/drawing/2014/main" id="{2CEAC4D3-24B6-7A62-16EF-C96E96DA2C73}"/>
                  </a:ext>
                </a:extLst>
              </p:cNvPr>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60;p32">
                <a:extLst>
                  <a:ext uri="{FF2B5EF4-FFF2-40B4-BE49-F238E27FC236}">
                    <a16:creationId xmlns:a16="http://schemas.microsoft.com/office/drawing/2014/main" id="{0ADD547F-8EF9-4DE6-AAA5-E4BB24656AB5}"/>
                  </a:ext>
                </a:extLst>
              </p:cNvPr>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61;p32">
                <a:extLst>
                  <a:ext uri="{FF2B5EF4-FFF2-40B4-BE49-F238E27FC236}">
                    <a16:creationId xmlns:a16="http://schemas.microsoft.com/office/drawing/2014/main" id="{2311105B-2C8A-2DC0-76D7-11285342B1AF}"/>
                  </a:ext>
                </a:extLst>
              </p:cNvPr>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62;p32">
                <a:extLst>
                  <a:ext uri="{FF2B5EF4-FFF2-40B4-BE49-F238E27FC236}">
                    <a16:creationId xmlns:a16="http://schemas.microsoft.com/office/drawing/2014/main" id="{604BB8C7-B1AC-F786-B9DB-2FBF68530FAE}"/>
                  </a:ext>
                </a:extLst>
              </p:cNvPr>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63;p32">
                <a:extLst>
                  <a:ext uri="{FF2B5EF4-FFF2-40B4-BE49-F238E27FC236}">
                    <a16:creationId xmlns:a16="http://schemas.microsoft.com/office/drawing/2014/main" id="{18A6797C-6F89-2E88-9ACE-B9BFE8C402D2}"/>
                  </a:ext>
                </a:extLst>
              </p:cNvPr>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64;p32">
                <a:extLst>
                  <a:ext uri="{FF2B5EF4-FFF2-40B4-BE49-F238E27FC236}">
                    <a16:creationId xmlns:a16="http://schemas.microsoft.com/office/drawing/2014/main" id="{963C4C74-5D96-6048-2092-B756524AD408}"/>
                  </a:ext>
                </a:extLst>
              </p:cNvPr>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65;p32">
                <a:extLst>
                  <a:ext uri="{FF2B5EF4-FFF2-40B4-BE49-F238E27FC236}">
                    <a16:creationId xmlns:a16="http://schemas.microsoft.com/office/drawing/2014/main" id="{2CFC34F5-ABB1-2BD6-5E97-9A6F7D3E8A7E}"/>
                  </a:ext>
                </a:extLst>
              </p:cNvPr>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66;p32">
                <a:extLst>
                  <a:ext uri="{FF2B5EF4-FFF2-40B4-BE49-F238E27FC236}">
                    <a16:creationId xmlns:a16="http://schemas.microsoft.com/office/drawing/2014/main" id="{32983252-94E7-89DF-C840-6B3B2C1897C4}"/>
                  </a:ext>
                </a:extLst>
              </p:cNvPr>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67;p32">
                <a:extLst>
                  <a:ext uri="{FF2B5EF4-FFF2-40B4-BE49-F238E27FC236}">
                    <a16:creationId xmlns:a16="http://schemas.microsoft.com/office/drawing/2014/main" id="{156A131E-0E37-9F0B-ECC2-5E15F3EC32EB}"/>
                  </a:ext>
                </a:extLst>
              </p:cNvPr>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68;p32">
                <a:extLst>
                  <a:ext uri="{FF2B5EF4-FFF2-40B4-BE49-F238E27FC236}">
                    <a16:creationId xmlns:a16="http://schemas.microsoft.com/office/drawing/2014/main" id="{3ECD8ADC-ECD6-0506-10C7-3D3B85199DB4}"/>
                  </a:ext>
                </a:extLst>
              </p:cNvPr>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69;p32">
                <a:extLst>
                  <a:ext uri="{FF2B5EF4-FFF2-40B4-BE49-F238E27FC236}">
                    <a16:creationId xmlns:a16="http://schemas.microsoft.com/office/drawing/2014/main" id="{6C76A23D-01D3-51A3-0256-311004A41819}"/>
                  </a:ext>
                </a:extLst>
              </p:cNvPr>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70;p32">
                <a:extLst>
                  <a:ext uri="{FF2B5EF4-FFF2-40B4-BE49-F238E27FC236}">
                    <a16:creationId xmlns:a16="http://schemas.microsoft.com/office/drawing/2014/main" id="{8650347B-2062-FBE6-55B3-6B3F2809D3EE}"/>
                  </a:ext>
                </a:extLst>
              </p:cNvPr>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71;p32">
                <a:extLst>
                  <a:ext uri="{FF2B5EF4-FFF2-40B4-BE49-F238E27FC236}">
                    <a16:creationId xmlns:a16="http://schemas.microsoft.com/office/drawing/2014/main" id="{FD338967-018F-14B8-7F1C-BFAEF583038F}"/>
                  </a:ext>
                </a:extLst>
              </p:cNvPr>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72;p32">
                <a:extLst>
                  <a:ext uri="{FF2B5EF4-FFF2-40B4-BE49-F238E27FC236}">
                    <a16:creationId xmlns:a16="http://schemas.microsoft.com/office/drawing/2014/main" id="{DCCF3EEC-2AA4-D69D-17BC-AD7A132F60F9}"/>
                  </a:ext>
                </a:extLst>
              </p:cNvPr>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73;p32">
                <a:extLst>
                  <a:ext uri="{FF2B5EF4-FFF2-40B4-BE49-F238E27FC236}">
                    <a16:creationId xmlns:a16="http://schemas.microsoft.com/office/drawing/2014/main" id="{B13B6A9B-7EEC-DA9A-5D97-E4B67CA458DE}"/>
                  </a:ext>
                </a:extLst>
              </p:cNvPr>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74;p32">
                <a:extLst>
                  <a:ext uri="{FF2B5EF4-FFF2-40B4-BE49-F238E27FC236}">
                    <a16:creationId xmlns:a16="http://schemas.microsoft.com/office/drawing/2014/main" id="{A220543A-87CF-165E-B01E-0F82E46F6BE9}"/>
                  </a:ext>
                </a:extLst>
              </p:cNvPr>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75;p32">
                <a:extLst>
                  <a:ext uri="{FF2B5EF4-FFF2-40B4-BE49-F238E27FC236}">
                    <a16:creationId xmlns:a16="http://schemas.microsoft.com/office/drawing/2014/main" id="{3FF845CE-B7B4-309F-3DE8-46F905214827}"/>
                  </a:ext>
                </a:extLst>
              </p:cNvPr>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76;p32">
                <a:extLst>
                  <a:ext uri="{FF2B5EF4-FFF2-40B4-BE49-F238E27FC236}">
                    <a16:creationId xmlns:a16="http://schemas.microsoft.com/office/drawing/2014/main" id="{D4833DEA-CF92-4472-0C29-D7A50E3DCEF2}"/>
                  </a:ext>
                </a:extLst>
              </p:cNvPr>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77;p32">
                <a:extLst>
                  <a:ext uri="{FF2B5EF4-FFF2-40B4-BE49-F238E27FC236}">
                    <a16:creationId xmlns:a16="http://schemas.microsoft.com/office/drawing/2014/main" id="{B16786A6-F9F4-1CD8-3077-8B8D053875A7}"/>
                  </a:ext>
                </a:extLst>
              </p:cNvPr>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78;p32">
                <a:extLst>
                  <a:ext uri="{FF2B5EF4-FFF2-40B4-BE49-F238E27FC236}">
                    <a16:creationId xmlns:a16="http://schemas.microsoft.com/office/drawing/2014/main" id="{720CFEF1-14E9-2422-92D7-9CE79BF8E8E6}"/>
                  </a:ext>
                </a:extLst>
              </p:cNvPr>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79;p32">
                <a:extLst>
                  <a:ext uri="{FF2B5EF4-FFF2-40B4-BE49-F238E27FC236}">
                    <a16:creationId xmlns:a16="http://schemas.microsoft.com/office/drawing/2014/main" id="{68F0E90C-52D0-CE79-B77F-27583A99AE3A}"/>
                  </a:ext>
                </a:extLst>
              </p:cNvPr>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0;p32">
                <a:extLst>
                  <a:ext uri="{FF2B5EF4-FFF2-40B4-BE49-F238E27FC236}">
                    <a16:creationId xmlns:a16="http://schemas.microsoft.com/office/drawing/2014/main" id="{DDAD2937-D861-96E5-67C8-558B34ECD096}"/>
                  </a:ext>
                </a:extLst>
              </p:cNvPr>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1;p32">
                <a:extLst>
                  <a:ext uri="{FF2B5EF4-FFF2-40B4-BE49-F238E27FC236}">
                    <a16:creationId xmlns:a16="http://schemas.microsoft.com/office/drawing/2014/main" id="{D47D147B-F862-D176-8A60-4232A8AB3912}"/>
                  </a:ext>
                </a:extLst>
              </p:cNvPr>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2;p32">
                <a:extLst>
                  <a:ext uri="{FF2B5EF4-FFF2-40B4-BE49-F238E27FC236}">
                    <a16:creationId xmlns:a16="http://schemas.microsoft.com/office/drawing/2014/main" id="{BE09FE1A-B852-1FDA-92E7-64D2C68B2CE5}"/>
                  </a:ext>
                </a:extLst>
              </p:cNvPr>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83;p32">
                <a:extLst>
                  <a:ext uri="{FF2B5EF4-FFF2-40B4-BE49-F238E27FC236}">
                    <a16:creationId xmlns:a16="http://schemas.microsoft.com/office/drawing/2014/main" id="{3086D3E7-A446-4FAF-F898-1E8F15DC755A}"/>
                  </a:ext>
                </a:extLst>
              </p:cNvPr>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84;p32">
                <a:extLst>
                  <a:ext uri="{FF2B5EF4-FFF2-40B4-BE49-F238E27FC236}">
                    <a16:creationId xmlns:a16="http://schemas.microsoft.com/office/drawing/2014/main" id="{F7F32B9A-1936-0252-1F89-E0BD8729F947}"/>
                  </a:ext>
                </a:extLst>
              </p:cNvPr>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85;p32">
                <a:extLst>
                  <a:ext uri="{FF2B5EF4-FFF2-40B4-BE49-F238E27FC236}">
                    <a16:creationId xmlns:a16="http://schemas.microsoft.com/office/drawing/2014/main" id="{DDC999CF-8E12-AB20-5EE6-083E736D872A}"/>
                  </a:ext>
                </a:extLst>
              </p:cNvPr>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86;p32">
                <a:extLst>
                  <a:ext uri="{FF2B5EF4-FFF2-40B4-BE49-F238E27FC236}">
                    <a16:creationId xmlns:a16="http://schemas.microsoft.com/office/drawing/2014/main" id="{BEBFF116-5759-0AAD-6A72-FF81592F9761}"/>
                  </a:ext>
                </a:extLst>
              </p:cNvPr>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87;p32">
                <a:extLst>
                  <a:ext uri="{FF2B5EF4-FFF2-40B4-BE49-F238E27FC236}">
                    <a16:creationId xmlns:a16="http://schemas.microsoft.com/office/drawing/2014/main" id="{37871253-9AA8-455F-57F3-481F19D2B002}"/>
                  </a:ext>
                </a:extLst>
              </p:cNvPr>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88;p32">
                <a:extLst>
                  <a:ext uri="{FF2B5EF4-FFF2-40B4-BE49-F238E27FC236}">
                    <a16:creationId xmlns:a16="http://schemas.microsoft.com/office/drawing/2014/main" id="{578C1D7D-F8AC-7D0C-1BBA-9AA366A578F9}"/>
                  </a:ext>
                </a:extLst>
              </p:cNvPr>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89;p32">
                <a:extLst>
                  <a:ext uri="{FF2B5EF4-FFF2-40B4-BE49-F238E27FC236}">
                    <a16:creationId xmlns:a16="http://schemas.microsoft.com/office/drawing/2014/main" id="{05961168-DE2F-31A8-3F50-86A8DBF3989B}"/>
                  </a:ext>
                </a:extLst>
              </p:cNvPr>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90;p32">
                <a:extLst>
                  <a:ext uri="{FF2B5EF4-FFF2-40B4-BE49-F238E27FC236}">
                    <a16:creationId xmlns:a16="http://schemas.microsoft.com/office/drawing/2014/main" id="{35A140AD-07F8-256A-BFFB-4893D00C523E}"/>
                  </a:ext>
                </a:extLst>
              </p:cNvPr>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91;p32">
                <a:extLst>
                  <a:ext uri="{FF2B5EF4-FFF2-40B4-BE49-F238E27FC236}">
                    <a16:creationId xmlns:a16="http://schemas.microsoft.com/office/drawing/2014/main" id="{96102DFE-27F9-A3EA-A9EF-23EE51DB3B6C}"/>
                  </a:ext>
                </a:extLst>
              </p:cNvPr>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92;p32">
                <a:extLst>
                  <a:ext uri="{FF2B5EF4-FFF2-40B4-BE49-F238E27FC236}">
                    <a16:creationId xmlns:a16="http://schemas.microsoft.com/office/drawing/2014/main" id="{471B4B2A-DB03-1CF3-F2E4-A73561E36818}"/>
                  </a:ext>
                </a:extLst>
              </p:cNvPr>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93;p32">
                <a:extLst>
                  <a:ext uri="{FF2B5EF4-FFF2-40B4-BE49-F238E27FC236}">
                    <a16:creationId xmlns:a16="http://schemas.microsoft.com/office/drawing/2014/main" id="{0C9B18A5-904D-71EA-5382-3268879D974C}"/>
                  </a:ext>
                </a:extLst>
              </p:cNvPr>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4;p32">
                <a:extLst>
                  <a:ext uri="{FF2B5EF4-FFF2-40B4-BE49-F238E27FC236}">
                    <a16:creationId xmlns:a16="http://schemas.microsoft.com/office/drawing/2014/main" id="{D681F13E-3E63-352E-72B5-CC8C343DA1F7}"/>
                  </a:ext>
                </a:extLst>
              </p:cNvPr>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95;p32">
                <a:extLst>
                  <a:ext uri="{FF2B5EF4-FFF2-40B4-BE49-F238E27FC236}">
                    <a16:creationId xmlns:a16="http://schemas.microsoft.com/office/drawing/2014/main" id="{EAF51FC9-4BCF-76CC-C2BE-C6972C7AA0AF}"/>
                  </a:ext>
                </a:extLst>
              </p:cNvPr>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96;p32">
                <a:extLst>
                  <a:ext uri="{FF2B5EF4-FFF2-40B4-BE49-F238E27FC236}">
                    <a16:creationId xmlns:a16="http://schemas.microsoft.com/office/drawing/2014/main" id="{545DD904-360F-2F3F-5EF7-A0503B960F82}"/>
                  </a:ext>
                </a:extLst>
              </p:cNvPr>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97;p32">
                <a:extLst>
                  <a:ext uri="{FF2B5EF4-FFF2-40B4-BE49-F238E27FC236}">
                    <a16:creationId xmlns:a16="http://schemas.microsoft.com/office/drawing/2014/main" id="{56B93D8B-AB26-C666-BB84-E90708389942}"/>
                  </a:ext>
                </a:extLst>
              </p:cNvPr>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98;p32">
                <a:extLst>
                  <a:ext uri="{FF2B5EF4-FFF2-40B4-BE49-F238E27FC236}">
                    <a16:creationId xmlns:a16="http://schemas.microsoft.com/office/drawing/2014/main" id="{C4C44399-C913-5AAC-8043-FDBD517A6A17}"/>
                  </a:ext>
                </a:extLst>
              </p:cNvPr>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99;p32">
                <a:extLst>
                  <a:ext uri="{FF2B5EF4-FFF2-40B4-BE49-F238E27FC236}">
                    <a16:creationId xmlns:a16="http://schemas.microsoft.com/office/drawing/2014/main" id="{24E33074-1AE9-7416-C764-7AE7902B4DD6}"/>
                  </a:ext>
                </a:extLst>
              </p:cNvPr>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00;p32">
                <a:extLst>
                  <a:ext uri="{FF2B5EF4-FFF2-40B4-BE49-F238E27FC236}">
                    <a16:creationId xmlns:a16="http://schemas.microsoft.com/office/drawing/2014/main" id="{B753914C-D68B-A968-095A-AAAD101BAC3E}"/>
                  </a:ext>
                </a:extLst>
              </p:cNvPr>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01;p32">
                <a:extLst>
                  <a:ext uri="{FF2B5EF4-FFF2-40B4-BE49-F238E27FC236}">
                    <a16:creationId xmlns:a16="http://schemas.microsoft.com/office/drawing/2014/main" id="{BC196507-A57F-FADB-D8F5-BBC6E9DB012E}"/>
                  </a:ext>
                </a:extLst>
              </p:cNvPr>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602;p32">
              <a:extLst>
                <a:ext uri="{FF2B5EF4-FFF2-40B4-BE49-F238E27FC236}">
                  <a16:creationId xmlns:a16="http://schemas.microsoft.com/office/drawing/2014/main" id="{CB2ADE31-6933-D3D9-FBC2-CFD36A6F6B65}"/>
                </a:ext>
              </a:extLst>
            </p:cNvPr>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32">
              <a:extLst>
                <a:ext uri="{FF2B5EF4-FFF2-40B4-BE49-F238E27FC236}">
                  <a16:creationId xmlns:a16="http://schemas.microsoft.com/office/drawing/2014/main" id="{8C3CA776-6396-5121-7C8B-3BD66370BFC3}"/>
                </a:ext>
              </a:extLst>
            </p:cNvPr>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32">
              <a:extLst>
                <a:ext uri="{FF2B5EF4-FFF2-40B4-BE49-F238E27FC236}">
                  <a16:creationId xmlns:a16="http://schemas.microsoft.com/office/drawing/2014/main" id="{4F5140CE-4C57-33A9-73FC-FEC397BD26F7}"/>
                </a:ext>
              </a:extLst>
            </p:cNvPr>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32">
              <a:extLst>
                <a:ext uri="{FF2B5EF4-FFF2-40B4-BE49-F238E27FC236}">
                  <a16:creationId xmlns:a16="http://schemas.microsoft.com/office/drawing/2014/main" id="{F19E31F9-BB26-CFD2-1548-59448D3C0D68}"/>
                </a:ext>
              </a:extLst>
            </p:cNvPr>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6;p32">
              <a:extLst>
                <a:ext uri="{FF2B5EF4-FFF2-40B4-BE49-F238E27FC236}">
                  <a16:creationId xmlns:a16="http://schemas.microsoft.com/office/drawing/2014/main" id="{64841E3A-87C7-E747-4199-D6D86C11F42B}"/>
                </a:ext>
              </a:extLst>
            </p:cNvPr>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7;p32">
              <a:extLst>
                <a:ext uri="{FF2B5EF4-FFF2-40B4-BE49-F238E27FC236}">
                  <a16:creationId xmlns:a16="http://schemas.microsoft.com/office/drawing/2014/main" id="{02EC8A18-86A8-5BF7-58D9-19F79B0A977F}"/>
                </a:ext>
              </a:extLst>
            </p:cNvPr>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8;p32">
              <a:extLst>
                <a:ext uri="{FF2B5EF4-FFF2-40B4-BE49-F238E27FC236}">
                  <a16:creationId xmlns:a16="http://schemas.microsoft.com/office/drawing/2014/main" id="{AF57CE78-6FF6-04F9-DC8F-FB548528D36B}"/>
                </a:ext>
              </a:extLst>
            </p:cNvPr>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 name="Google Shape;1724;p28">
            <a:extLst>
              <a:ext uri="{FF2B5EF4-FFF2-40B4-BE49-F238E27FC236}">
                <a16:creationId xmlns:a16="http://schemas.microsoft.com/office/drawing/2014/main" id="{8537547C-98F7-6978-A96B-41CBF1D370BE}"/>
              </a:ext>
            </a:extLst>
          </p:cNvPr>
          <p:cNvCxnSpPr>
            <a:cxnSpLocks/>
          </p:cNvCxnSpPr>
          <p:nvPr/>
        </p:nvCxnSpPr>
        <p:spPr>
          <a:xfrm flipH="1">
            <a:off x="10912460" y="-3213400"/>
            <a:ext cx="5063996" cy="341213"/>
          </a:xfrm>
          <a:prstGeom prst="straightConnector1">
            <a:avLst/>
          </a:prstGeom>
          <a:noFill/>
          <a:ln w="76200" cap="flat" cmpd="sng">
            <a:solidFill>
              <a:schemeClr val="accent2"/>
            </a:solidFill>
            <a:prstDash val="solid"/>
            <a:round/>
            <a:headEnd type="none" w="med" len="med"/>
            <a:tailEnd type="none" w="med" len="med"/>
          </a:ln>
        </p:spPr>
      </p:cxnSp>
      <p:grpSp>
        <p:nvGrpSpPr>
          <p:cNvPr id="75" name="Google Shape;2541;p32">
            <a:extLst>
              <a:ext uri="{FF2B5EF4-FFF2-40B4-BE49-F238E27FC236}">
                <a16:creationId xmlns:a16="http://schemas.microsoft.com/office/drawing/2014/main" id="{6905B08F-D505-94A1-53DB-EDB56790B872}"/>
              </a:ext>
            </a:extLst>
          </p:cNvPr>
          <p:cNvGrpSpPr/>
          <p:nvPr/>
        </p:nvGrpSpPr>
        <p:grpSpPr>
          <a:xfrm>
            <a:off x="-9440713" y="1602461"/>
            <a:ext cx="1214552" cy="1199968"/>
            <a:chOff x="2616388" y="1504175"/>
            <a:chExt cx="2082425" cy="2675075"/>
          </a:xfrm>
        </p:grpSpPr>
        <p:sp>
          <p:nvSpPr>
            <p:cNvPr id="76" name="Google Shape;2542;p32">
              <a:extLst>
                <a:ext uri="{FF2B5EF4-FFF2-40B4-BE49-F238E27FC236}">
                  <a16:creationId xmlns:a16="http://schemas.microsoft.com/office/drawing/2014/main" id="{77AE2AEB-5072-6A39-FD24-02DE83BC6BE5}"/>
                </a:ext>
              </a:extLst>
            </p:cNvPr>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43;p32">
              <a:extLst>
                <a:ext uri="{FF2B5EF4-FFF2-40B4-BE49-F238E27FC236}">
                  <a16:creationId xmlns:a16="http://schemas.microsoft.com/office/drawing/2014/main" id="{E3228E7D-1EBA-7D44-F98A-3D5E069EB85B}"/>
                </a:ext>
              </a:extLst>
            </p:cNvPr>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44;p32">
              <a:extLst>
                <a:ext uri="{FF2B5EF4-FFF2-40B4-BE49-F238E27FC236}">
                  <a16:creationId xmlns:a16="http://schemas.microsoft.com/office/drawing/2014/main" id="{24E87608-42A1-4C91-7B48-561D2B9F545A}"/>
                </a:ext>
              </a:extLst>
            </p:cNvPr>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2545;p32">
              <a:extLst>
                <a:ext uri="{FF2B5EF4-FFF2-40B4-BE49-F238E27FC236}">
                  <a16:creationId xmlns:a16="http://schemas.microsoft.com/office/drawing/2014/main" id="{734F9BD7-4C88-2ED2-B5CD-C8416FB89107}"/>
                </a:ext>
              </a:extLst>
            </p:cNvPr>
            <p:cNvGrpSpPr/>
            <p:nvPr/>
          </p:nvGrpSpPr>
          <p:grpSpPr>
            <a:xfrm>
              <a:off x="2723238" y="3123575"/>
              <a:ext cx="1675550" cy="965475"/>
              <a:chOff x="2723238" y="3123575"/>
              <a:chExt cx="1675550" cy="965475"/>
            </a:xfrm>
          </p:grpSpPr>
          <p:sp>
            <p:nvSpPr>
              <p:cNvPr id="87" name="Google Shape;2546;p32">
                <a:extLst>
                  <a:ext uri="{FF2B5EF4-FFF2-40B4-BE49-F238E27FC236}">
                    <a16:creationId xmlns:a16="http://schemas.microsoft.com/office/drawing/2014/main" id="{C9338C7E-4FB3-14F9-BB62-ED26C91621E4}"/>
                  </a:ext>
                </a:extLst>
              </p:cNvPr>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547;p32">
                <a:extLst>
                  <a:ext uri="{FF2B5EF4-FFF2-40B4-BE49-F238E27FC236}">
                    <a16:creationId xmlns:a16="http://schemas.microsoft.com/office/drawing/2014/main" id="{3E7BF1E8-D129-4041-079F-14D340BA63F2}"/>
                  </a:ext>
                </a:extLst>
              </p:cNvPr>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48;p32">
                <a:extLst>
                  <a:ext uri="{FF2B5EF4-FFF2-40B4-BE49-F238E27FC236}">
                    <a16:creationId xmlns:a16="http://schemas.microsoft.com/office/drawing/2014/main" id="{D41CF0B6-2C6E-B4BA-F50F-DDC05C0E7FBD}"/>
                  </a:ext>
                </a:extLst>
              </p:cNvPr>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49;p32">
                <a:extLst>
                  <a:ext uri="{FF2B5EF4-FFF2-40B4-BE49-F238E27FC236}">
                    <a16:creationId xmlns:a16="http://schemas.microsoft.com/office/drawing/2014/main" id="{32820EB5-E9AD-E812-5390-62EC1DF137FD}"/>
                  </a:ext>
                </a:extLst>
              </p:cNvPr>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50;p32">
                <a:extLst>
                  <a:ext uri="{FF2B5EF4-FFF2-40B4-BE49-F238E27FC236}">
                    <a16:creationId xmlns:a16="http://schemas.microsoft.com/office/drawing/2014/main" id="{94CE9E6E-75FC-A514-AE1A-A44785DF487E}"/>
                  </a:ext>
                </a:extLst>
              </p:cNvPr>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51;p32">
                <a:extLst>
                  <a:ext uri="{FF2B5EF4-FFF2-40B4-BE49-F238E27FC236}">
                    <a16:creationId xmlns:a16="http://schemas.microsoft.com/office/drawing/2014/main" id="{3BF399AA-D56C-6869-5FFC-0E31092F1CC8}"/>
                  </a:ext>
                </a:extLst>
              </p:cNvPr>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52;p32">
                <a:extLst>
                  <a:ext uri="{FF2B5EF4-FFF2-40B4-BE49-F238E27FC236}">
                    <a16:creationId xmlns:a16="http://schemas.microsoft.com/office/drawing/2014/main" id="{26CC4BBD-9E4C-63B1-22C0-5FF346AEB41A}"/>
                  </a:ext>
                </a:extLst>
              </p:cNvPr>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53;p32">
                <a:extLst>
                  <a:ext uri="{FF2B5EF4-FFF2-40B4-BE49-F238E27FC236}">
                    <a16:creationId xmlns:a16="http://schemas.microsoft.com/office/drawing/2014/main" id="{0645284F-1F92-7B4E-0251-7E28F62A0653}"/>
                  </a:ext>
                </a:extLst>
              </p:cNvPr>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54;p32">
                <a:extLst>
                  <a:ext uri="{FF2B5EF4-FFF2-40B4-BE49-F238E27FC236}">
                    <a16:creationId xmlns:a16="http://schemas.microsoft.com/office/drawing/2014/main" id="{A73A09F5-E3A6-78D8-E8F5-4DFD18020B33}"/>
                  </a:ext>
                </a:extLst>
              </p:cNvPr>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55;p32">
                <a:extLst>
                  <a:ext uri="{FF2B5EF4-FFF2-40B4-BE49-F238E27FC236}">
                    <a16:creationId xmlns:a16="http://schemas.microsoft.com/office/drawing/2014/main" id="{8DAFE59A-9346-8F74-6357-53B65F5B135F}"/>
                  </a:ext>
                </a:extLst>
              </p:cNvPr>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56;p32">
                <a:extLst>
                  <a:ext uri="{FF2B5EF4-FFF2-40B4-BE49-F238E27FC236}">
                    <a16:creationId xmlns:a16="http://schemas.microsoft.com/office/drawing/2014/main" id="{DEA34175-B233-35F8-89D5-915CA2058CA0}"/>
                  </a:ext>
                </a:extLst>
              </p:cNvPr>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57;p32">
                <a:extLst>
                  <a:ext uri="{FF2B5EF4-FFF2-40B4-BE49-F238E27FC236}">
                    <a16:creationId xmlns:a16="http://schemas.microsoft.com/office/drawing/2014/main" id="{CB13FC77-38C1-8E55-604A-A9B78D0A3473}"/>
                  </a:ext>
                </a:extLst>
              </p:cNvPr>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58;p32">
                <a:extLst>
                  <a:ext uri="{FF2B5EF4-FFF2-40B4-BE49-F238E27FC236}">
                    <a16:creationId xmlns:a16="http://schemas.microsoft.com/office/drawing/2014/main" id="{49502BAD-F48B-BC18-739D-DADD5233D180}"/>
                  </a:ext>
                </a:extLst>
              </p:cNvPr>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59;p32">
                <a:extLst>
                  <a:ext uri="{FF2B5EF4-FFF2-40B4-BE49-F238E27FC236}">
                    <a16:creationId xmlns:a16="http://schemas.microsoft.com/office/drawing/2014/main" id="{B724DD87-2522-C481-BAB7-002D8EE60775}"/>
                  </a:ext>
                </a:extLst>
              </p:cNvPr>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60;p32">
                <a:extLst>
                  <a:ext uri="{FF2B5EF4-FFF2-40B4-BE49-F238E27FC236}">
                    <a16:creationId xmlns:a16="http://schemas.microsoft.com/office/drawing/2014/main" id="{F3CB2E0B-8FCD-41DF-F03E-7641AB78F162}"/>
                  </a:ext>
                </a:extLst>
              </p:cNvPr>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61;p32">
                <a:extLst>
                  <a:ext uri="{FF2B5EF4-FFF2-40B4-BE49-F238E27FC236}">
                    <a16:creationId xmlns:a16="http://schemas.microsoft.com/office/drawing/2014/main" id="{6BFED502-9956-BBF0-71B6-92D2698126DC}"/>
                  </a:ext>
                </a:extLst>
              </p:cNvPr>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562;p32">
                <a:extLst>
                  <a:ext uri="{FF2B5EF4-FFF2-40B4-BE49-F238E27FC236}">
                    <a16:creationId xmlns:a16="http://schemas.microsoft.com/office/drawing/2014/main" id="{E835129E-2812-E8A7-D078-0DDC085EAB1C}"/>
                  </a:ext>
                </a:extLst>
              </p:cNvPr>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63;p32">
                <a:extLst>
                  <a:ext uri="{FF2B5EF4-FFF2-40B4-BE49-F238E27FC236}">
                    <a16:creationId xmlns:a16="http://schemas.microsoft.com/office/drawing/2014/main" id="{F9D85ED4-55BC-571E-E116-4E29CAFBDA4D}"/>
                  </a:ext>
                </a:extLst>
              </p:cNvPr>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64;p32">
                <a:extLst>
                  <a:ext uri="{FF2B5EF4-FFF2-40B4-BE49-F238E27FC236}">
                    <a16:creationId xmlns:a16="http://schemas.microsoft.com/office/drawing/2014/main" id="{0E5BDB02-3BFB-AF1F-FD4A-4271E2A6184F}"/>
                  </a:ext>
                </a:extLst>
              </p:cNvPr>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65;p32">
                <a:extLst>
                  <a:ext uri="{FF2B5EF4-FFF2-40B4-BE49-F238E27FC236}">
                    <a16:creationId xmlns:a16="http://schemas.microsoft.com/office/drawing/2014/main" id="{2CB89F06-4087-62A3-7234-9D89CFCA131C}"/>
                  </a:ext>
                </a:extLst>
              </p:cNvPr>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66;p32">
                <a:extLst>
                  <a:ext uri="{FF2B5EF4-FFF2-40B4-BE49-F238E27FC236}">
                    <a16:creationId xmlns:a16="http://schemas.microsoft.com/office/drawing/2014/main" id="{224F7CAF-8C34-6AAA-F0AD-68E7C1876DF9}"/>
                  </a:ext>
                </a:extLst>
              </p:cNvPr>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67;p32">
                <a:extLst>
                  <a:ext uri="{FF2B5EF4-FFF2-40B4-BE49-F238E27FC236}">
                    <a16:creationId xmlns:a16="http://schemas.microsoft.com/office/drawing/2014/main" id="{0AA4D39F-F788-63F1-E1C7-76C25C7F977D}"/>
                  </a:ext>
                </a:extLst>
              </p:cNvPr>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68;p32">
                <a:extLst>
                  <a:ext uri="{FF2B5EF4-FFF2-40B4-BE49-F238E27FC236}">
                    <a16:creationId xmlns:a16="http://schemas.microsoft.com/office/drawing/2014/main" id="{92F27BDA-D866-C3CB-B4AA-17B2866205EB}"/>
                  </a:ext>
                </a:extLst>
              </p:cNvPr>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69;p32">
                <a:extLst>
                  <a:ext uri="{FF2B5EF4-FFF2-40B4-BE49-F238E27FC236}">
                    <a16:creationId xmlns:a16="http://schemas.microsoft.com/office/drawing/2014/main" id="{C4B96F21-A7D5-CDE6-111C-8146DF80C05E}"/>
                  </a:ext>
                </a:extLst>
              </p:cNvPr>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70;p32">
                <a:extLst>
                  <a:ext uri="{FF2B5EF4-FFF2-40B4-BE49-F238E27FC236}">
                    <a16:creationId xmlns:a16="http://schemas.microsoft.com/office/drawing/2014/main" id="{5B5D3C90-9ED7-05B7-3E1F-A1A27FA44804}"/>
                  </a:ext>
                </a:extLst>
              </p:cNvPr>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71;p32">
                <a:extLst>
                  <a:ext uri="{FF2B5EF4-FFF2-40B4-BE49-F238E27FC236}">
                    <a16:creationId xmlns:a16="http://schemas.microsoft.com/office/drawing/2014/main" id="{49985CD8-300E-3B5D-40FD-6A9C46C55C97}"/>
                  </a:ext>
                </a:extLst>
              </p:cNvPr>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72;p32">
                <a:extLst>
                  <a:ext uri="{FF2B5EF4-FFF2-40B4-BE49-F238E27FC236}">
                    <a16:creationId xmlns:a16="http://schemas.microsoft.com/office/drawing/2014/main" id="{1987CBE2-971F-1B41-6C46-5D15AFE8207D}"/>
                  </a:ext>
                </a:extLst>
              </p:cNvPr>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73;p32">
                <a:extLst>
                  <a:ext uri="{FF2B5EF4-FFF2-40B4-BE49-F238E27FC236}">
                    <a16:creationId xmlns:a16="http://schemas.microsoft.com/office/drawing/2014/main" id="{B21F807B-E97C-59C8-1FAD-B11B2421AF6C}"/>
                  </a:ext>
                </a:extLst>
              </p:cNvPr>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74;p32">
                <a:extLst>
                  <a:ext uri="{FF2B5EF4-FFF2-40B4-BE49-F238E27FC236}">
                    <a16:creationId xmlns:a16="http://schemas.microsoft.com/office/drawing/2014/main" id="{2F949418-1E64-5B91-B45D-2E090F14EF0B}"/>
                  </a:ext>
                </a:extLst>
              </p:cNvPr>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75;p32">
                <a:extLst>
                  <a:ext uri="{FF2B5EF4-FFF2-40B4-BE49-F238E27FC236}">
                    <a16:creationId xmlns:a16="http://schemas.microsoft.com/office/drawing/2014/main" id="{345260CD-0895-C959-EFCE-80EC862FDFBC}"/>
                  </a:ext>
                </a:extLst>
              </p:cNvPr>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76;p32">
                <a:extLst>
                  <a:ext uri="{FF2B5EF4-FFF2-40B4-BE49-F238E27FC236}">
                    <a16:creationId xmlns:a16="http://schemas.microsoft.com/office/drawing/2014/main" id="{6BC7120A-AF94-F46F-D346-8FE69F82AEA7}"/>
                  </a:ext>
                </a:extLst>
              </p:cNvPr>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77;p32">
                <a:extLst>
                  <a:ext uri="{FF2B5EF4-FFF2-40B4-BE49-F238E27FC236}">
                    <a16:creationId xmlns:a16="http://schemas.microsoft.com/office/drawing/2014/main" id="{16894629-A726-AE47-5A19-ACB2B06CAE93}"/>
                  </a:ext>
                </a:extLst>
              </p:cNvPr>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78;p32">
                <a:extLst>
                  <a:ext uri="{FF2B5EF4-FFF2-40B4-BE49-F238E27FC236}">
                    <a16:creationId xmlns:a16="http://schemas.microsoft.com/office/drawing/2014/main" id="{26198F76-EEA1-B79B-F226-D31F31FA97CF}"/>
                  </a:ext>
                </a:extLst>
              </p:cNvPr>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79;p32">
                <a:extLst>
                  <a:ext uri="{FF2B5EF4-FFF2-40B4-BE49-F238E27FC236}">
                    <a16:creationId xmlns:a16="http://schemas.microsoft.com/office/drawing/2014/main" id="{814030E3-3DD4-B0D6-00A6-A524E38691C6}"/>
                  </a:ext>
                </a:extLst>
              </p:cNvPr>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80;p32">
                <a:extLst>
                  <a:ext uri="{FF2B5EF4-FFF2-40B4-BE49-F238E27FC236}">
                    <a16:creationId xmlns:a16="http://schemas.microsoft.com/office/drawing/2014/main" id="{A9A46CB4-72A3-EE16-3A14-418067A47F74}"/>
                  </a:ext>
                </a:extLst>
              </p:cNvPr>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81;p32">
                <a:extLst>
                  <a:ext uri="{FF2B5EF4-FFF2-40B4-BE49-F238E27FC236}">
                    <a16:creationId xmlns:a16="http://schemas.microsoft.com/office/drawing/2014/main" id="{F2555A89-E1C8-9741-B6A9-BBB7AA321DE3}"/>
                  </a:ext>
                </a:extLst>
              </p:cNvPr>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82;p32">
                <a:extLst>
                  <a:ext uri="{FF2B5EF4-FFF2-40B4-BE49-F238E27FC236}">
                    <a16:creationId xmlns:a16="http://schemas.microsoft.com/office/drawing/2014/main" id="{839ACEDB-F913-1361-1B69-84BD773D53CA}"/>
                  </a:ext>
                </a:extLst>
              </p:cNvPr>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83;p32">
                <a:extLst>
                  <a:ext uri="{FF2B5EF4-FFF2-40B4-BE49-F238E27FC236}">
                    <a16:creationId xmlns:a16="http://schemas.microsoft.com/office/drawing/2014/main" id="{E3D12F6C-3E59-4F73-39E9-9CD51E448B92}"/>
                  </a:ext>
                </a:extLst>
              </p:cNvPr>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84;p32">
                <a:extLst>
                  <a:ext uri="{FF2B5EF4-FFF2-40B4-BE49-F238E27FC236}">
                    <a16:creationId xmlns:a16="http://schemas.microsoft.com/office/drawing/2014/main" id="{A5B22807-BB26-09D6-8EA5-94FB36A44EF3}"/>
                  </a:ext>
                </a:extLst>
              </p:cNvPr>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85;p32">
                <a:extLst>
                  <a:ext uri="{FF2B5EF4-FFF2-40B4-BE49-F238E27FC236}">
                    <a16:creationId xmlns:a16="http://schemas.microsoft.com/office/drawing/2014/main" id="{F1927537-0837-07A1-1ED1-048596677B8F}"/>
                  </a:ext>
                </a:extLst>
              </p:cNvPr>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86;p32">
                <a:extLst>
                  <a:ext uri="{FF2B5EF4-FFF2-40B4-BE49-F238E27FC236}">
                    <a16:creationId xmlns:a16="http://schemas.microsoft.com/office/drawing/2014/main" id="{58B56C09-2D53-81FE-6AE1-7E05F86A1330}"/>
                  </a:ext>
                </a:extLst>
              </p:cNvPr>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87;p32">
                <a:extLst>
                  <a:ext uri="{FF2B5EF4-FFF2-40B4-BE49-F238E27FC236}">
                    <a16:creationId xmlns:a16="http://schemas.microsoft.com/office/drawing/2014/main" id="{290A8894-3E1C-B0AA-CFAB-94F7B5DE466F}"/>
                  </a:ext>
                </a:extLst>
              </p:cNvPr>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88;p32">
                <a:extLst>
                  <a:ext uri="{FF2B5EF4-FFF2-40B4-BE49-F238E27FC236}">
                    <a16:creationId xmlns:a16="http://schemas.microsoft.com/office/drawing/2014/main" id="{1D0969C0-0CD5-67E1-7E32-032CD2349FA5}"/>
                  </a:ext>
                </a:extLst>
              </p:cNvPr>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89;p32">
                <a:extLst>
                  <a:ext uri="{FF2B5EF4-FFF2-40B4-BE49-F238E27FC236}">
                    <a16:creationId xmlns:a16="http://schemas.microsoft.com/office/drawing/2014/main" id="{17FC41DD-4E64-95B1-20BC-A2E5DC4705E9}"/>
                  </a:ext>
                </a:extLst>
              </p:cNvPr>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90;p32">
                <a:extLst>
                  <a:ext uri="{FF2B5EF4-FFF2-40B4-BE49-F238E27FC236}">
                    <a16:creationId xmlns:a16="http://schemas.microsoft.com/office/drawing/2014/main" id="{D7E83135-52BE-CDBA-EA14-4701E5478B62}"/>
                  </a:ext>
                </a:extLst>
              </p:cNvPr>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91;p32">
                <a:extLst>
                  <a:ext uri="{FF2B5EF4-FFF2-40B4-BE49-F238E27FC236}">
                    <a16:creationId xmlns:a16="http://schemas.microsoft.com/office/drawing/2014/main" id="{B84F186A-EE9F-BE26-F21B-A0C5704050D8}"/>
                  </a:ext>
                </a:extLst>
              </p:cNvPr>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92;p32">
                <a:extLst>
                  <a:ext uri="{FF2B5EF4-FFF2-40B4-BE49-F238E27FC236}">
                    <a16:creationId xmlns:a16="http://schemas.microsoft.com/office/drawing/2014/main" id="{E8DBFD43-029C-7187-2FEE-15372CB5A6DA}"/>
                  </a:ext>
                </a:extLst>
              </p:cNvPr>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93;p32">
                <a:extLst>
                  <a:ext uri="{FF2B5EF4-FFF2-40B4-BE49-F238E27FC236}">
                    <a16:creationId xmlns:a16="http://schemas.microsoft.com/office/drawing/2014/main" id="{39FF2C13-5C5B-3EBD-9655-57C8AAFF888D}"/>
                  </a:ext>
                </a:extLst>
              </p:cNvPr>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94;p32">
                <a:extLst>
                  <a:ext uri="{FF2B5EF4-FFF2-40B4-BE49-F238E27FC236}">
                    <a16:creationId xmlns:a16="http://schemas.microsoft.com/office/drawing/2014/main" id="{5110F5F3-3AE9-951F-A300-E03BD716B646}"/>
                  </a:ext>
                </a:extLst>
              </p:cNvPr>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95;p32">
                <a:extLst>
                  <a:ext uri="{FF2B5EF4-FFF2-40B4-BE49-F238E27FC236}">
                    <a16:creationId xmlns:a16="http://schemas.microsoft.com/office/drawing/2014/main" id="{A3B6C2A2-5B69-F214-E84B-5EA9A2C42260}"/>
                  </a:ext>
                </a:extLst>
              </p:cNvPr>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96;p32">
                <a:extLst>
                  <a:ext uri="{FF2B5EF4-FFF2-40B4-BE49-F238E27FC236}">
                    <a16:creationId xmlns:a16="http://schemas.microsoft.com/office/drawing/2014/main" id="{C65AB2B5-01E1-6D0F-7F79-4E4067316F13}"/>
                  </a:ext>
                </a:extLst>
              </p:cNvPr>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97;p32">
                <a:extLst>
                  <a:ext uri="{FF2B5EF4-FFF2-40B4-BE49-F238E27FC236}">
                    <a16:creationId xmlns:a16="http://schemas.microsoft.com/office/drawing/2014/main" id="{916DACDA-D031-4B1A-81D8-0B050FFC92EF}"/>
                  </a:ext>
                </a:extLst>
              </p:cNvPr>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598;p32">
                <a:extLst>
                  <a:ext uri="{FF2B5EF4-FFF2-40B4-BE49-F238E27FC236}">
                    <a16:creationId xmlns:a16="http://schemas.microsoft.com/office/drawing/2014/main" id="{A49FF5BC-B949-3CC9-A046-26CF300FA3B1}"/>
                  </a:ext>
                </a:extLst>
              </p:cNvPr>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599;p32">
                <a:extLst>
                  <a:ext uri="{FF2B5EF4-FFF2-40B4-BE49-F238E27FC236}">
                    <a16:creationId xmlns:a16="http://schemas.microsoft.com/office/drawing/2014/main" id="{D5E58380-369F-14FD-BC61-8FA597A77DCE}"/>
                  </a:ext>
                </a:extLst>
              </p:cNvPr>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00;p32">
                <a:extLst>
                  <a:ext uri="{FF2B5EF4-FFF2-40B4-BE49-F238E27FC236}">
                    <a16:creationId xmlns:a16="http://schemas.microsoft.com/office/drawing/2014/main" id="{B3A698B2-9359-6A29-1ED3-66E26E3F8BD7}"/>
                  </a:ext>
                </a:extLst>
              </p:cNvPr>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01;p32">
                <a:extLst>
                  <a:ext uri="{FF2B5EF4-FFF2-40B4-BE49-F238E27FC236}">
                    <a16:creationId xmlns:a16="http://schemas.microsoft.com/office/drawing/2014/main" id="{77F7CC86-CE9D-2540-B449-E701ED3D8B2D}"/>
                  </a:ext>
                </a:extLst>
              </p:cNvPr>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2602;p32">
              <a:extLst>
                <a:ext uri="{FF2B5EF4-FFF2-40B4-BE49-F238E27FC236}">
                  <a16:creationId xmlns:a16="http://schemas.microsoft.com/office/drawing/2014/main" id="{F63C0C67-1CF2-3B18-E04D-F932E244FFF4}"/>
                </a:ext>
              </a:extLst>
            </p:cNvPr>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03;p32">
              <a:extLst>
                <a:ext uri="{FF2B5EF4-FFF2-40B4-BE49-F238E27FC236}">
                  <a16:creationId xmlns:a16="http://schemas.microsoft.com/office/drawing/2014/main" id="{98580930-E0A2-D9C2-D66F-887601151E38}"/>
                </a:ext>
              </a:extLst>
            </p:cNvPr>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04;p32">
              <a:extLst>
                <a:ext uri="{FF2B5EF4-FFF2-40B4-BE49-F238E27FC236}">
                  <a16:creationId xmlns:a16="http://schemas.microsoft.com/office/drawing/2014/main" id="{41BD13D0-49B6-CDFB-AEA7-9609DD21D25F}"/>
                </a:ext>
              </a:extLst>
            </p:cNvPr>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05;p32">
              <a:extLst>
                <a:ext uri="{FF2B5EF4-FFF2-40B4-BE49-F238E27FC236}">
                  <a16:creationId xmlns:a16="http://schemas.microsoft.com/office/drawing/2014/main" id="{D9F87F4D-EAC6-7E5E-E1F6-E9AE5A9B1378}"/>
                </a:ext>
              </a:extLst>
            </p:cNvPr>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06;p32">
              <a:extLst>
                <a:ext uri="{FF2B5EF4-FFF2-40B4-BE49-F238E27FC236}">
                  <a16:creationId xmlns:a16="http://schemas.microsoft.com/office/drawing/2014/main" id="{E8B07F31-D705-3305-CC65-10C7513957ED}"/>
                </a:ext>
              </a:extLst>
            </p:cNvPr>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07;p32">
              <a:extLst>
                <a:ext uri="{FF2B5EF4-FFF2-40B4-BE49-F238E27FC236}">
                  <a16:creationId xmlns:a16="http://schemas.microsoft.com/office/drawing/2014/main" id="{24B9AB41-CFE6-CA34-C9AF-D841931C7309}"/>
                </a:ext>
              </a:extLst>
            </p:cNvPr>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08;p32">
              <a:extLst>
                <a:ext uri="{FF2B5EF4-FFF2-40B4-BE49-F238E27FC236}">
                  <a16:creationId xmlns:a16="http://schemas.microsoft.com/office/drawing/2014/main" id="{9E1EDCF2-EE8B-2705-9A3E-FB00A967A799}"/>
                </a:ext>
              </a:extLst>
            </p:cNvPr>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 name="Google Shape;1724;p28">
            <a:extLst>
              <a:ext uri="{FF2B5EF4-FFF2-40B4-BE49-F238E27FC236}">
                <a16:creationId xmlns:a16="http://schemas.microsoft.com/office/drawing/2014/main" id="{1DDD7951-C903-9837-C96A-A37277F2C75D}"/>
              </a:ext>
            </a:extLst>
          </p:cNvPr>
          <p:cNvCxnSpPr>
            <a:cxnSpLocks/>
          </p:cNvCxnSpPr>
          <p:nvPr/>
        </p:nvCxnSpPr>
        <p:spPr>
          <a:xfrm flipH="1">
            <a:off x="4572000" y="8023886"/>
            <a:ext cx="4382244" cy="1546431"/>
          </a:xfrm>
          <a:prstGeom prst="straightConnector1">
            <a:avLst/>
          </a:prstGeom>
          <a:noFill/>
          <a:ln w="76200" cap="flat" cmpd="sng">
            <a:solidFill>
              <a:schemeClr val="accent2"/>
            </a:solidFill>
            <a:prstDash val="solid"/>
            <a:round/>
            <a:headEnd type="none" w="med" len="med"/>
            <a:tailEnd type="none" w="med" len="med"/>
          </a:ln>
        </p:spPr>
      </p:cxnSp>
      <p:grpSp>
        <p:nvGrpSpPr>
          <p:cNvPr id="144" name="Google Shape;2541;p32">
            <a:extLst>
              <a:ext uri="{FF2B5EF4-FFF2-40B4-BE49-F238E27FC236}">
                <a16:creationId xmlns:a16="http://schemas.microsoft.com/office/drawing/2014/main" id="{DAE01F1F-A978-282A-3716-24D1D9B0D9C0}"/>
              </a:ext>
            </a:extLst>
          </p:cNvPr>
          <p:cNvGrpSpPr/>
          <p:nvPr/>
        </p:nvGrpSpPr>
        <p:grpSpPr>
          <a:xfrm>
            <a:off x="-2753858" y="7597133"/>
            <a:ext cx="1214552" cy="1199968"/>
            <a:chOff x="2616388" y="1504175"/>
            <a:chExt cx="2082425" cy="2675075"/>
          </a:xfrm>
        </p:grpSpPr>
        <p:sp>
          <p:nvSpPr>
            <p:cNvPr id="145" name="Google Shape;2542;p32">
              <a:extLst>
                <a:ext uri="{FF2B5EF4-FFF2-40B4-BE49-F238E27FC236}">
                  <a16:creationId xmlns:a16="http://schemas.microsoft.com/office/drawing/2014/main" id="{41814AEA-23DB-4094-D7D0-1A6B36903768}"/>
                </a:ext>
              </a:extLst>
            </p:cNvPr>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543;p32">
              <a:extLst>
                <a:ext uri="{FF2B5EF4-FFF2-40B4-BE49-F238E27FC236}">
                  <a16:creationId xmlns:a16="http://schemas.microsoft.com/office/drawing/2014/main" id="{DBA85F74-F47F-9B8A-3413-D60FDECEA711}"/>
                </a:ext>
              </a:extLst>
            </p:cNvPr>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44;p32">
              <a:extLst>
                <a:ext uri="{FF2B5EF4-FFF2-40B4-BE49-F238E27FC236}">
                  <a16:creationId xmlns:a16="http://schemas.microsoft.com/office/drawing/2014/main" id="{99C05D29-10DF-BFFA-487B-71EB1D90F328}"/>
                </a:ext>
              </a:extLst>
            </p:cNvPr>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2545;p32">
              <a:extLst>
                <a:ext uri="{FF2B5EF4-FFF2-40B4-BE49-F238E27FC236}">
                  <a16:creationId xmlns:a16="http://schemas.microsoft.com/office/drawing/2014/main" id="{9F8279AD-A8EF-D53B-E864-549416018122}"/>
                </a:ext>
              </a:extLst>
            </p:cNvPr>
            <p:cNvGrpSpPr/>
            <p:nvPr/>
          </p:nvGrpSpPr>
          <p:grpSpPr>
            <a:xfrm>
              <a:off x="2723238" y="3123575"/>
              <a:ext cx="1675550" cy="965475"/>
              <a:chOff x="2723238" y="3123575"/>
              <a:chExt cx="1675550" cy="965475"/>
            </a:xfrm>
          </p:grpSpPr>
          <p:sp>
            <p:nvSpPr>
              <p:cNvPr id="156" name="Google Shape;2546;p32">
                <a:extLst>
                  <a:ext uri="{FF2B5EF4-FFF2-40B4-BE49-F238E27FC236}">
                    <a16:creationId xmlns:a16="http://schemas.microsoft.com/office/drawing/2014/main" id="{4DC314F1-A134-B6A7-2FC5-84446EA34125}"/>
                  </a:ext>
                </a:extLst>
              </p:cNvPr>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547;p32">
                <a:extLst>
                  <a:ext uri="{FF2B5EF4-FFF2-40B4-BE49-F238E27FC236}">
                    <a16:creationId xmlns:a16="http://schemas.microsoft.com/office/drawing/2014/main" id="{2B522B7E-D1A4-0EC0-C9DD-17CE1C96590C}"/>
                  </a:ext>
                </a:extLst>
              </p:cNvPr>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48;p32">
                <a:extLst>
                  <a:ext uri="{FF2B5EF4-FFF2-40B4-BE49-F238E27FC236}">
                    <a16:creationId xmlns:a16="http://schemas.microsoft.com/office/drawing/2014/main" id="{D4FCB470-3CC8-22DB-D155-8BFA46727F29}"/>
                  </a:ext>
                </a:extLst>
              </p:cNvPr>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549;p32">
                <a:extLst>
                  <a:ext uri="{FF2B5EF4-FFF2-40B4-BE49-F238E27FC236}">
                    <a16:creationId xmlns:a16="http://schemas.microsoft.com/office/drawing/2014/main" id="{11696335-FCAC-8CA2-AC5E-BF8DF42D3D93}"/>
                  </a:ext>
                </a:extLst>
              </p:cNvPr>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550;p32">
                <a:extLst>
                  <a:ext uri="{FF2B5EF4-FFF2-40B4-BE49-F238E27FC236}">
                    <a16:creationId xmlns:a16="http://schemas.microsoft.com/office/drawing/2014/main" id="{221E5458-4BCF-6F4F-4A98-71CBC1D2EFB2}"/>
                  </a:ext>
                </a:extLst>
              </p:cNvPr>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551;p32">
                <a:extLst>
                  <a:ext uri="{FF2B5EF4-FFF2-40B4-BE49-F238E27FC236}">
                    <a16:creationId xmlns:a16="http://schemas.microsoft.com/office/drawing/2014/main" id="{5BAE586F-90B1-0745-EE7C-99465B8347CC}"/>
                  </a:ext>
                </a:extLst>
              </p:cNvPr>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552;p32">
                <a:extLst>
                  <a:ext uri="{FF2B5EF4-FFF2-40B4-BE49-F238E27FC236}">
                    <a16:creationId xmlns:a16="http://schemas.microsoft.com/office/drawing/2014/main" id="{1B33AE01-BBB8-E909-B368-1E3BC2041459}"/>
                  </a:ext>
                </a:extLst>
              </p:cNvPr>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53;p32">
                <a:extLst>
                  <a:ext uri="{FF2B5EF4-FFF2-40B4-BE49-F238E27FC236}">
                    <a16:creationId xmlns:a16="http://schemas.microsoft.com/office/drawing/2014/main" id="{0A09FD82-FF41-D148-B6BC-DF9AACF99AA4}"/>
                  </a:ext>
                </a:extLst>
              </p:cNvPr>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54;p32">
                <a:extLst>
                  <a:ext uri="{FF2B5EF4-FFF2-40B4-BE49-F238E27FC236}">
                    <a16:creationId xmlns:a16="http://schemas.microsoft.com/office/drawing/2014/main" id="{583FB19C-DE39-86D5-B2CE-FB148A3E67F5}"/>
                  </a:ext>
                </a:extLst>
              </p:cNvPr>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55;p32">
                <a:extLst>
                  <a:ext uri="{FF2B5EF4-FFF2-40B4-BE49-F238E27FC236}">
                    <a16:creationId xmlns:a16="http://schemas.microsoft.com/office/drawing/2014/main" id="{1926BB25-FA05-8154-8333-83EA41C71E08}"/>
                  </a:ext>
                </a:extLst>
              </p:cNvPr>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56;p32">
                <a:extLst>
                  <a:ext uri="{FF2B5EF4-FFF2-40B4-BE49-F238E27FC236}">
                    <a16:creationId xmlns:a16="http://schemas.microsoft.com/office/drawing/2014/main" id="{F884555D-044D-A9AF-6059-040A1AA053C3}"/>
                  </a:ext>
                </a:extLst>
              </p:cNvPr>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57;p32">
                <a:extLst>
                  <a:ext uri="{FF2B5EF4-FFF2-40B4-BE49-F238E27FC236}">
                    <a16:creationId xmlns:a16="http://schemas.microsoft.com/office/drawing/2014/main" id="{CD377320-0264-F2BE-0222-89ECE8304CBB}"/>
                  </a:ext>
                </a:extLst>
              </p:cNvPr>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58;p32">
                <a:extLst>
                  <a:ext uri="{FF2B5EF4-FFF2-40B4-BE49-F238E27FC236}">
                    <a16:creationId xmlns:a16="http://schemas.microsoft.com/office/drawing/2014/main" id="{F92DB3CD-C393-77EC-20D3-C971E9EB18DE}"/>
                  </a:ext>
                </a:extLst>
              </p:cNvPr>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59;p32">
                <a:extLst>
                  <a:ext uri="{FF2B5EF4-FFF2-40B4-BE49-F238E27FC236}">
                    <a16:creationId xmlns:a16="http://schemas.microsoft.com/office/drawing/2014/main" id="{06F683DF-11FF-6346-0ACC-4061F72EB951}"/>
                  </a:ext>
                </a:extLst>
              </p:cNvPr>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60;p32">
                <a:extLst>
                  <a:ext uri="{FF2B5EF4-FFF2-40B4-BE49-F238E27FC236}">
                    <a16:creationId xmlns:a16="http://schemas.microsoft.com/office/drawing/2014/main" id="{BC106152-2EC8-4AB4-6C2B-A0C3CEC3FEB2}"/>
                  </a:ext>
                </a:extLst>
              </p:cNvPr>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61;p32">
                <a:extLst>
                  <a:ext uri="{FF2B5EF4-FFF2-40B4-BE49-F238E27FC236}">
                    <a16:creationId xmlns:a16="http://schemas.microsoft.com/office/drawing/2014/main" id="{4FB88AB3-A749-3B2B-1586-2D1F9D85CDB2}"/>
                  </a:ext>
                </a:extLst>
              </p:cNvPr>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62;p32">
                <a:extLst>
                  <a:ext uri="{FF2B5EF4-FFF2-40B4-BE49-F238E27FC236}">
                    <a16:creationId xmlns:a16="http://schemas.microsoft.com/office/drawing/2014/main" id="{38EC2CB6-AB85-477C-538D-8DFA91BE3B11}"/>
                  </a:ext>
                </a:extLst>
              </p:cNvPr>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563;p32">
                <a:extLst>
                  <a:ext uri="{FF2B5EF4-FFF2-40B4-BE49-F238E27FC236}">
                    <a16:creationId xmlns:a16="http://schemas.microsoft.com/office/drawing/2014/main" id="{91029ACE-389F-8D1D-438E-AC11DD75081A}"/>
                  </a:ext>
                </a:extLst>
              </p:cNvPr>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564;p32">
                <a:extLst>
                  <a:ext uri="{FF2B5EF4-FFF2-40B4-BE49-F238E27FC236}">
                    <a16:creationId xmlns:a16="http://schemas.microsoft.com/office/drawing/2014/main" id="{A1E852F8-08D8-68F5-CF55-4771459D2A5A}"/>
                  </a:ext>
                </a:extLst>
              </p:cNvPr>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65;p32">
                <a:extLst>
                  <a:ext uri="{FF2B5EF4-FFF2-40B4-BE49-F238E27FC236}">
                    <a16:creationId xmlns:a16="http://schemas.microsoft.com/office/drawing/2014/main" id="{D35BB1D0-D4FC-C2A6-EE7E-DF7587432AF1}"/>
                  </a:ext>
                </a:extLst>
              </p:cNvPr>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66;p32">
                <a:extLst>
                  <a:ext uri="{FF2B5EF4-FFF2-40B4-BE49-F238E27FC236}">
                    <a16:creationId xmlns:a16="http://schemas.microsoft.com/office/drawing/2014/main" id="{CBFADF85-66EB-6DE0-5C7D-C8A69A9C5951}"/>
                  </a:ext>
                </a:extLst>
              </p:cNvPr>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67;p32">
                <a:extLst>
                  <a:ext uri="{FF2B5EF4-FFF2-40B4-BE49-F238E27FC236}">
                    <a16:creationId xmlns:a16="http://schemas.microsoft.com/office/drawing/2014/main" id="{B85CDD15-66CF-753A-E831-ED5577DC4BC9}"/>
                  </a:ext>
                </a:extLst>
              </p:cNvPr>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68;p32">
                <a:extLst>
                  <a:ext uri="{FF2B5EF4-FFF2-40B4-BE49-F238E27FC236}">
                    <a16:creationId xmlns:a16="http://schemas.microsoft.com/office/drawing/2014/main" id="{924DAA9B-ADF0-7E8C-990F-6945BBBF2A83}"/>
                  </a:ext>
                </a:extLst>
              </p:cNvPr>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69;p32">
                <a:extLst>
                  <a:ext uri="{FF2B5EF4-FFF2-40B4-BE49-F238E27FC236}">
                    <a16:creationId xmlns:a16="http://schemas.microsoft.com/office/drawing/2014/main" id="{02162EDB-832E-F5BF-8E30-F86E294278D4}"/>
                  </a:ext>
                </a:extLst>
              </p:cNvPr>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70;p32">
                <a:extLst>
                  <a:ext uri="{FF2B5EF4-FFF2-40B4-BE49-F238E27FC236}">
                    <a16:creationId xmlns:a16="http://schemas.microsoft.com/office/drawing/2014/main" id="{5D074A84-555B-DA0B-BA65-FF9C59C72468}"/>
                  </a:ext>
                </a:extLst>
              </p:cNvPr>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71;p32">
                <a:extLst>
                  <a:ext uri="{FF2B5EF4-FFF2-40B4-BE49-F238E27FC236}">
                    <a16:creationId xmlns:a16="http://schemas.microsoft.com/office/drawing/2014/main" id="{E6DB7DB7-7281-8A1F-08E6-587ECBEC36B4}"/>
                  </a:ext>
                </a:extLst>
              </p:cNvPr>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72;p32">
                <a:extLst>
                  <a:ext uri="{FF2B5EF4-FFF2-40B4-BE49-F238E27FC236}">
                    <a16:creationId xmlns:a16="http://schemas.microsoft.com/office/drawing/2014/main" id="{EAF4AD10-8583-C702-333F-B26843AA0455}"/>
                  </a:ext>
                </a:extLst>
              </p:cNvPr>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73;p32">
                <a:extLst>
                  <a:ext uri="{FF2B5EF4-FFF2-40B4-BE49-F238E27FC236}">
                    <a16:creationId xmlns:a16="http://schemas.microsoft.com/office/drawing/2014/main" id="{1DC127FA-4BF7-14B6-1BC5-840ED7322B9A}"/>
                  </a:ext>
                </a:extLst>
              </p:cNvPr>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74;p32">
                <a:extLst>
                  <a:ext uri="{FF2B5EF4-FFF2-40B4-BE49-F238E27FC236}">
                    <a16:creationId xmlns:a16="http://schemas.microsoft.com/office/drawing/2014/main" id="{9B5938BB-7917-D6FB-E041-8A6AA83A42EB}"/>
                  </a:ext>
                </a:extLst>
              </p:cNvPr>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75;p32">
                <a:extLst>
                  <a:ext uri="{FF2B5EF4-FFF2-40B4-BE49-F238E27FC236}">
                    <a16:creationId xmlns:a16="http://schemas.microsoft.com/office/drawing/2014/main" id="{C138D043-0C89-D592-5B6A-BE32C8A49BA2}"/>
                  </a:ext>
                </a:extLst>
              </p:cNvPr>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76;p32">
                <a:extLst>
                  <a:ext uri="{FF2B5EF4-FFF2-40B4-BE49-F238E27FC236}">
                    <a16:creationId xmlns:a16="http://schemas.microsoft.com/office/drawing/2014/main" id="{520A115B-2C1C-C5CA-ABDB-246203BFEAC1}"/>
                  </a:ext>
                </a:extLst>
              </p:cNvPr>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77;p32">
                <a:extLst>
                  <a:ext uri="{FF2B5EF4-FFF2-40B4-BE49-F238E27FC236}">
                    <a16:creationId xmlns:a16="http://schemas.microsoft.com/office/drawing/2014/main" id="{46CC748C-EEA3-0965-0096-CD0513A99A60}"/>
                  </a:ext>
                </a:extLst>
              </p:cNvPr>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78;p32">
                <a:extLst>
                  <a:ext uri="{FF2B5EF4-FFF2-40B4-BE49-F238E27FC236}">
                    <a16:creationId xmlns:a16="http://schemas.microsoft.com/office/drawing/2014/main" id="{17A7C86D-6975-3A8A-BCBD-FD9B7E7600FD}"/>
                  </a:ext>
                </a:extLst>
              </p:cNvPr>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79;p32">
                <a:extLst>
                  <a:ext uri="{FF2B5EF4-FFF2-40B4-BE49-F238E27FC236}">
                    <a16:creationId xmlns:a16="http://schemas.microsoft.com/office/drawing/2014/main" id="{5A90E765-82A0-6838-F7C2-291A6C88AAF5}"/>
                  </a:ext>
                </a:extLst>
              </p:cNvPr>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80;p32">
                <a:extLst>
                  <a:ext uri="{FF2B5EF4-FFF2-40B4-BE49-F238E27FC236}">
                    <a16:creationId xmlns:a16="http://schemas.microsoft.com/office/drawing/2014/main" id="{5B171FE4-13FA-24DA-00F9-8E242D10534C}"/>
                  </a:ext>
                </a:extLst>
              </p:cNvPr>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81;p32">
                <a:extLst>
                  <a:ext uri="{FF2B5EF4-FFF2-40B4-BE49-F238E27FC236}">
                    <a16:creationId xmlns:a16="http://schemas.microsoft.com/office/drawing/2014/main" id="{647B301A-00DC-11F8-0514-FDDB89FB0989}"/>
                  </a:ext>
                </a:extLst>
              </p:cNvPr>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82;p32">
                <a:extLst>
                  <a:ext uri="{FF2B5EF4-FFF2-40B4-BE49-F238E27FC236}">
                    <a16:creationId xmlns:a16="http://schemas.microsoft.com/office/drawing/2014/main" id="{81FD7F91-71A1-CE58-8E72-CA2AF0298465}"/>
                  </a:ext>
                </a:extLst>
              </p:cNvPr>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83;p32">
                <a:extLst>
                  <a:ext uri="{FF2B5EF4-FFF2-40B4-BE49-F238E27FC236}">
                    <a16:creationId xmlns:a16="http://schemas.microsoft.com/office/drawing/2014/main" id="{9E543188-95A0-B6B5-4516-9FEBB4E6ED3F}"/>
                  </a:ext>
                </a:extLst>
              </p:cNvPr>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84;p32">
                <a:extLst>
                  <a:ext uri="{FF2B5EF4-FFF2-40B4-BE49-F238E27FC236}">
                    <a16:creationId xmlns:a16="http://schemas.microsoft.com/office/drawing/2014/main" id="{A3D0E2D2-46EA-785C-276C-2DEC2F9C7C30}"/>
                  </a:ext>
                </a:extLst>
              </p:cNvPr>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85;p32">
                <a:extLst>
                  <a:ext uri="{FF2B5EF4-FFF2-40B4-BE49-F238E27FC236}">
                    <a16:creationId xmlns:a16="http://schemas.microsoft.com/office/drawing/2014/main" id="{BA6B8787-0B90-0846-6263-64B69A356496}"/>
                  </a:ext>
                </a:extLst>
              </p:cNvPr>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86;p32">
                <a:extLst>
                  <a:ext uri="{FF2B5EF4-FFF2-40B4-BE49-F238E27FC236}">
                    <a16:creationId xmlns:a16="http://schemas.microsoft.com/office/drawing/2014/main" id="{7F5E45B5-38EF-4D31-E7B9-A75265C42E87}"/>
                  </a:ext>
                </a:extLst>
              </p:cNvPr>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87;p32">
                <a:extLst>
                  <a:ext uri="{FF2B5EF4-FFF2-40B4-BE49-F238E27FC236}">
                    <a16:creationId xmlns:a16="http://schemas.microsoft.com/office/drawing/2014/main" id="{D3673C9E-3123-F558-0CBA-7EA9C6D5D133}"/>
                  </a:ext>
                </a:extLst>
              </p:cNvPr>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88;p32">
                <a:extLst>
                  <a:ext uri="{FF2B5EF4-FFF2-40B4-BE49-F238E27FC236}">
                    <a16:creationId xmlns:a16="http://schemas.microsoft.com/office/drawing/2014/main" id="{583E7C5A-9944-5280-E851-68E42BC6C269}"/>
                  </a:ext>
                </a:extLst>
              </p:cNvPr>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89;p32">
                <a:extLst>
                  <a:ext uri="{FF2B5EF4-FFF2-40B4-BE49-F238E27FC236}">
                    <a16:creationId xmlns:a16="http://schemas.microsoft.com/office/drawing/2014/main" id="{EFBC7BB1-1854-BB96-0133-8BB06A592E85}"/>
                  </a:ext>
                </a:extLst>
              </p:cNvPr>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90;p32">
                <a:extLst>
                  <a:ext uri="{FF2B5EF4-FFF2-40B4-BE49-F238E27FC236}">
                    <a16:creationId xmlns:a16="http://schemas.microsoft.com/office/drawing/2014/main" id="{47E4E1B1-96DF-4F6D-22B5-84365FCD09F7}"/>
                  </a:ext>
                </a:extLst>
              </p:cNvPr>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91;p32">
                <a:extLst>
                  <a:ext uri="{FF2B5EF4-FFF2-40B4-BE49-F238E27FC236}">
                    <a16:creationId xmlns:a16="http://schemas.microsoft.com/office/drawing/2014/main" id="{6E8AD3D4-CDFD-65E0-88E9-BCBF6B5FAAEC}"/>
                  </a:ext>
                </a:extLst>
              </p:cNvPr>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92;p32">
                <a:extLst>
                  <a:ext uri="{FF2B5EF4-FFF2-40B4-BE49-F238E27FC236}">
                    <a16:creationId xmlns:a16="http://schemas.microsoft.com/office/drawing/2014/main" id="{4A7B2D25-880F-8F5C-EF91-C69BC3D88290}"/>
                  </a:ext>
                </a:extLst>
              </p:cNvPr>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93;p32">
                <a:extLst>
                  <a:ext uri="{FF2B5EF4-FFF2-40B4-BE49-F238E27FC236}">
                    <a16:creationId xmlns:a16="http://schemas.microsoft.com/office/drawing/2014/main" id="{5F9F9178-B550-C7AB-599C-CD8B20FF51A6}"/>
                  </a:ext>
                </a:extLst>
              </p:cNvPr>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94;p32">
                <a:extLst>
                  <a:ext uri="{FF2B5EF4-FFF2-40B4-BE49-F238E27FC236}">
                    <a16:creationId xmlns:a16="http://schemas.microsoft.com/office/drawing/2014/main" id="{E9945EB8-FF10-EF10-935F-458E45434171}"/>
                  </a:ext>
                </a:extLst>
              </p:cNvPr>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95;p32">
                <a:extLst>
                  <a:ext uri="{FF2B5EF4-FFF2-40B4-BE49-F238E27FC236}">
                    <a16:creationId xmlns:a16="http://schemas.microsoft.com/office/drawing/2014/main" id="{29549DE9-07CD-E51E-663F-B656F8CA8666}"/>
                  </a:ext>
                </a:extLst>
              </p:cNvPr>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96;p32">
                <a:extLst>
                  <a:ext uri="{FF2B5EF4-FFF2-40B4-BE49-F238E27FC236}">
                    <a16:creationId xmlns:a16="http://schemas.microsoft.com/office/drawing/2014/main" id="{8E2B0EA2-2FF5-4D18-0AA1-B3510BAC860A}"/>
                  </a:ext>
                </a:extLst>
              </p:cNvPr>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97;p32">
                <a:extLst>
                  <a:ext uri="{FF2B5EF4-FFF2-40B4-BE49-F238E27FC236}">
                    <a16:creationId xmlns:a16="http://schemas.microsoft.com/office/drawing/2014/main" id="{9FCF1F97-C3CE-F168-9CAF-449053E62AD2}"/>
                  </a:ext>
                </a:extLst>
              </p:cNvPr>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98;p32">
                <a:extLst>
                  <a:ext uri="{FF2B5EF4-FFF2-40B4-BE49-F238E27FC236}">
                    <a16:creationId xmlns:a16="http://schemas.microsoft.com/office/drawing/2014/main" id="{21D0EC9E-C87E-17F0-3371-E9EF4602778A}"/>
                  </a:ext>
                </a:extLst>
              </p:cNvPr>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99;p32">
                <a:extLst>
                  <a:ext uri="{FF2B5EF4-FFF2-40B4-BE49-F238E27FC236}">
                    <a16:creationId xmlns:a16="http://schemas.microsoft.com/office/drawing/2014/main" id="{AC42D5EB-EEAB-68D7-7EAB-A3E24106219E}"/>
                  </a:ext>
                </a:extLst>
              </p:cNvPr>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600;p32">
                <a:extLst>
                  <a:ext uri="{FF2B5EF4-FFF2-40B4-BE49-F238E27FC236}">
                    <a16:creationId xmlns:a16="http://schemas.microsoft.com/office/drawing/2014/main" id="{09E8113D-51A7-FBC4-E899-1F4B120CB339}"/>
                  </a:ext>
                </a:extLst>
              </p:cNvPr>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601;p32">
                <a:extLst>
                  <a:ext uri="{FF2B5EF4-FFF2-40B4-BE49-F238E27FC236}">
                    <a16:creationId xmlns:a16="http://schemas.microsoft.com/office/drawing/2014/main" id="{855A8FA5-D2B3-28F0-14E8-29F7C725B681}"/>
                  </a:ext>
                </a:extLst>
              </p:cNvPr>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2602;p32">
              <a:extLst>
                <a:ext uri="{FF2B5EF4-FFF2-40B4-BE49-F238E27FC236}">
                  <a16:creationId xmlns:a16="http://schemas.microsoft.com/office/drawing/2014/main" id="{46CA1488-A88A-24B7-FEF6-BA4709F19348}"/>
                </a:ext>
              </a:extLst>
            </p:cNvPr>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603;p32">
              <a:extLst>
                <a:ext uri="{FF2B5EF4-FFF2-40B4-BE49-F238E27FC236}">
                  <a16:creationId xmlns:a16="http://schemas.microsoft.com/office/drawing/2014/main" id="{B35E5467-0A92-F483-F3D3-98F2A3198C65}"/>
                </a:ext>
              </a:extLst>
            </p:cNvPr>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604;p32">
              <a:extLst>
                <a:ext uri="{FF2B5EF4-FFF2-40B4-BE49-F238E27FC236}">
                  <a16:creationId xmlns:a16="http://schemas.microsoft.com/office/drawing/2014/main" id="{1B0DB5E0-46A8-5A86-81DF-FF777B764CDE}"/>
                </a:ext>
              </a:extLst>
            </p:cNvPr>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605;p32">
              <a:extLst>
                <a:ext uri="{FF2B5EF4-FFF2-40B4-BE49-F238E27FC236}">
                  <a16:creationId xmlns:a16="http://schemas.microsoft.com/office/drawing/2014/main" id="{3D6F893B-8F4A-F1F0-D6CE-D5CAF7F0A03A}"/>
                </a:ext>
              </a:extLst>
            </p:cNvPr>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606;p32">
              <a:extLst>
                <a:ext uri="{FF2B5EF4-FFF2-40B4-BE49-F238E27FC236}">
                  <a16:creationId xmlns:a16="http://schemas.microsoft.com/office/drawing/2014/main" id="{5469242E-9AE1-A125-998A-EEB1E58D5E69}"/>
                </a:ext>
              </a:extLst>
            </p:cNvPr>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607;p32">
              <a:extLst>
                <a:ext uri="{FF2B5EF4-FFF2-40B4-BE49-F238E27FC236}">
                  <a16:creationId xmlns:a16="http://schemas.microsoft.com/office/drawing/2014/main" id="{FAF7C95D-9755-79B8-1E27-6B2B322AB990}"/>
                </a:ext>
              </a:extLst>
            </p:cNvPr>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608;p32">
              <a:extLst>
                <a:ext uri="{FF2B5EF4-FFF2-40B4-BE49-F238E27FC236}">
                  <a16:creationId xmlns:a16="http://schemas.microsoft.com/office/drawing/2014/main" id="{BA98CF9C-8BD4-C338-D9D2-C0FB72B11519}"/>
                </a:ext>
              </a:extLst>
            </p:cNvPr>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3653;p39">
            <a:extLst>
              <a:ext uri="{FF2B5EF4-FFF2-40B4-BE49-F238E27FC236}">
                <a16:creationId xmlns:a16="http://schemas.microsoft.com/office/drawing/2014/main" id="{9154CAF1-2974-8D43-31FC-A25229C9746C}"/>
              </a:ext>
            </a:extLst>
          </p:cNvPr>
          <p:cNvGrpSpPr/>
          <p:nvPr/>
        </p:nvGrpSpPr>
        <p:grpSpPr>
          <a:xfrm>
            <a:off x="16782410" y="897141"/>
            <a:ext cx="778680" cy="1316690"/>
            <a:chOff x="1497487" y="1370526"/>
            <a:chExt cx="1262521" cy="2413692"/>
          </a:xfrm>
        </p:grpSpPr>
        <p:sp>
          <p:nvSpPr>
            <p:cNvPr id="213" name="Google Shape;3654;p39">
              <a:extLst>
                <a:ext uri="{FF2B5EF4-FFF2-40B4-BE49-F238E27FC236}">
                  <a16:creationId xmlns:a16="http://schemas.microsoft.com/office/drawing/2014/main" id="{2421DB91-57B8-C8EB-D5B4-3C87B4F4C795}"/>
                </a:ext>
              </a:extLst>
            </p:cNvPr>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55;p39">
              <a:extLst>
                <a:ext uri="{FF2B5EF4-FFF2-40B4-BE49-F238E27FC236}">
                  <a16:creationId xmlns:a16="http://schemas.microsoft.com/office/drawing/2014/main" id="{497D0E30-F6A5-2248-FA6F-DC8C53F1E40B}"/>
                </a:ext>
              </a:extLst>
            </p:cNvPr>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56;p39">
              <a:extLst>
                <a:ext uri="{FF2B5EF4-FFF2-40B4-BE49-F238E27FC236}">
                  <a16:creationId xmlns:a16="http://schemas.microsoft.com/office/drawing/2014/main" id="{3C5A28E9-2664-7BAE-98FD-A1665D7D3F57}"/>
                </a:ext>
              </a:extLst>
            </p:cNvPr>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57;p39">
              <a:extLst>
                <a:ext uri="{FF2B5EF4-FFF2-40B4-BE49-F238E27FC236}">
                  <a16:creationId xmlns:a16="http://schemas.microsoft.com/office/drawing/2014/main" id="{16042BC8-A544-5629-AB54-D9326A75153B}"/>
                </a:ext>
              </a:extLst>
            </p:cNvPr>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58;p39">
              <a:extLst>
                <a:ext uri="{FF2B5EF4-FFF2-40B4-BE49-F238E27FC236}">
                  <a16:creationId xmlns:a16="http://schemas.microsoft.com/office/drawing/2014/main" id="{06B6934F-7D3D-32F2-81E3-AF649F9B6B6E}"/>
                </a:ext>
              </a:extLst>
            </p:cNvPr>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59;p39">
              <a:extLst>
                <a:ext uri="{FF2B5EF4-FFF2-40B4-BE49-F238E27FC236}">
                  <a16:creationId xmlns:a16="http://schemas.microsoft.com/office/drawing/2014/main" id="{8F30A024-253F-7831-22CD-AF4BDCE786AA}"/>
                </a:ext>
              </a:extLst>
            </p:cNvPr>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60;p39">
              <a:extLst>
                <a:ext uri="{FF2B5EF4-FFF2-40B4-BE49-F238E27FC236}">
                  <a16:creationId xmlns:a16="http://schemas.microsoft.com/office/drawing/2014/main" id="{FD4DDEA4-59D3-D3D4-65F0-62F94DD6F66E}"/>
                </a:ext>
              </a:extLst>
            </p:cNvPr>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61;p39">
              <a:extLst>
                <a:ext uri="{FF2B5EF4-FFF2-40B4-BE49-F238E27FC236}">
                  <a16:creationId xmlns:a16="http://schemas.microsoft.com/office/drawing/2014/main" id="{C873FDEE-75A3-F665-01CA-E99EC0DB15D1}"/>
                </a:ext>
              </a:extLst>
            </p:cNvPr>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62;p39">
              <a:extLst>
                <a:ext uri="{FF2B5EF4-FFF2-40B4-BE49-F238E27FC236}">
                  <a16:creationId xmlns:a16="http://schemas.microsoft.com/office/drawing/2014/main" id="{8E775687-D0B8-EACB-C21F-90DC9A97BC17}"/>
                </a:ext>
              </a:extLst>
            </p:cNvPr>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63;p39">
              <a:extLst>
                <a:ext uri="{FF2B5EF4-FFF2-40B4-BE49-F238E27FC236}">
                  <a16:creationId xmlns:a16="http://schemas.microsoft.com/office/drawing/2014/main" id="{B02EF1E3-726E-2DFA-9E14-4264C02BBCE5}"/>
                </a:ext>
              </a:extLst>
            </p:cNvPr>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64;p39">
              <a:extLst>
                <a:ext uri="{FF2B5EF4-FFF2-40B4-BE49-F238E27FC236}">
                  <a16:creationId xmlns:a16="http://schemas.microsoft.com/office/drawing/2014/main" id="{2D87E036-8B48-639A-16A6-0AEA4FF7CC0A}"/>
                </a:ext>
              </a:extLst>
            </p:cNvPr>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65;p39">
              <a:extLst>
                <a:ext uri="{FF2B5EF4-FFF2-40B4-BE49-F238E27FC236}">
                  <a16:creationId xmlns:a16="http://schemas.microsoft.com/office/drawing/2014/main" id="{17178884-64FC-7A87-7A65-14501B7445A7}"/>
                </a:ext>
              </a:extLst>
            </p:cNvPr>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66;p39">
              <a:extLst>
                <a:ext uri="{FF2B5EF4-FFF2-40B4-BE49-F238E27FC236}">
                  <a16:creationId xmlns:a16="http://schemas.microsoft.com/office/drawing/2014/main" id="{B1DBF832-3C1F-572E-1D27-E379EE6E63C7}"/>
                </a:ext>
              </a:extLst>
            </p:cNvPr>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667;p39">
              <a:extLst>
                <a:ext uri="{FF2B5EF4-FFF2-40B4-BE49-F238E27FC236}">
                  <a16:creationId xmlns:a16="http://schemas.microsoft.com/office/drawing/2014/main" id="{25629D30-E686-9EA8-E2B5-6A3873A251C7}"/>
                </a:ext>
              </a:extLst>
            </p:cNvPr>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68;p39">
              <a:extLst>
                <a:ext uri="{FF2B5EF4-FFF2-40B4-BE49-F238E27FC236}">
                  <a16:creationId xmlns:a16="http://schemas.microsoft.com/office/drawing/2014/main" id="{D87E40EE-6AE4-6C03-23AE-6DA02B27543C}"/>
                </a:ext>
              </a:extLst>
            </p:cNvPr>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669;p39">
              <a:extLst>
                <a:ext uri="{FF2B5EF4-FFF2-40B4-BE49-F238E27FC236}">
                  <a16:creationId xmlns:a16="http://schemas.microsoft.com/office/drawing/2014/main" id="{EE5A2BC5-DCA0-1CEC-4F61-2636CC1D6413}"/>
                </a:ext>
              </a:extLst>
            </p:cNvPr>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670;p39">
              <a:extLst>
                <a:ext uri="{FF2B5EF4-FFF2-40B4-BE49-F238E27FC236}">
                  <a16:creationId xmlns:a16="http://schemas.microsoft.com/office/drawing/2014/main" id="{32815FC6-CC55-0225-6ACC-B5FDB06C913C}"/>
                </a:ext>
              </a:extLst>
            </p:cNvPr>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671;p39">
              <a:extLst>
                <a:ext uri="{FF2B5EF4-FFF2-40B4-BE49-F238E27FC236}">
                  <a16:creationId xmlns:a16="http://schemas.microsoft.com/office/drawing/2014/main" id="{4F115DE5-F1FC-BE74-FD05-AE9600A87EE1}"/>
                </a:ext>
              </a:extLst>
            </p:cNvPr>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72;p39">
              <a:extLst>
                <a:ext uri="{FF2B5EF4-FFF2-40B4-BE49-F238E27FC236}">
                  <a16:creationId xmlns:a16="http://schemas.microsoft.com/office/drawing/2014/main" id="{1E6259C2-44D3-D97E-7D2E-00FF67D526A1}"/>
                </a:ext>
              </a:extLst>
            </p:cNvPr>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673;p39">
              <a:extLst>
                <a:ext uri="{FF2B5EF4-FFF2-40B4-BE49-F238E27FC236}">
                  <a16:creationId xmlns:a16="http://schemas.microsoft.com/office/drawing/2014/main" id="{01F10DFC-DAFB-B811-B972-BC3EFBFCD9CF}"/>
                </a:ext>
              </a:extLst>
            </p:cNvPr>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74;p39">
              <a:extLst>
                <a:ext uri="{FF2B5EF4-FFF2-40B4-BE49-F238E27FC236}">
                  <a16:creationId xmlns:a16="http://schemas.microsoft.com/office/drawing/2014/main" id="{28A831B8-391A-CE18-95BA-8C36244897D8}"/>
                </a:ext>
              </a:extLst>
            </p:cNvPr>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675;p39">
              <a:extLst>
                <a:ext uri="{FF2B5EF4-FFF2-40B4-BE49-F238E27FC236}">
                  <a16:creationId xmlns:a16="http://schemas.microsoft.com/office/drawing/2014/main" id="{140EC03A-53CD-BFFC-41E3-EB2850AE8D60}"/>
                </a:ext>
              </a:extLst>
            </p:cNvPr>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76;p39">
              <a:extLst>
                <a:ext uri="{FF2B5EF4-FFF2-40B4-BE49-F238E27FC236}">
                  <a16:creationId xmlns:a16="http://schemas.microsoft.com/office/drawing/2014/main" id="{DEDDFB0E-0E10-467E-BD10-09A3843BA276}"/>
                </a:ext>
              </a:extLst>
            </p:cNvPr>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77;p39">
              <a:extLst>
                <a:ext uri="{FF2B5EF4-FFF2-40B4-BE49-F238E27FC236}">
                  <a16:creationId xmlns:a16="http://schemas.microsoft.com/office/drawing/2014/main" id="{4BADF34C-650B-981B-08D5-A468339162F4}"/>
                </a:ext>
              </a:extLst>
            </p:cNvPr>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78;p39">
              <a:extLst>
                <a:ext uri="{FF2B5EF4-FFF2-40B4-BE49-F238E27FC236}">
                  <a16:creationId xmlns:a16="http://schemas.microsoft.com/office/drawing/2014/main" id="{F6920E56-F7C1-36D1-A986-B7DBD3527427}"/>
                </a:ext>
              </a:extLst>
            </p:cNvPr>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79;p39">
              <a:extLst>
                <a:ext uri="{FF2B5EF4-FFF2-40B4-BE49-F238E27FC236}">
                  <a16:creationId xmlns:a16="http://schemas.microsoft.com/office/drawing/2014/main" id="{EF2F9537-E469-6E1E-2E06-94D958C06E1C}"/>
                </a:ext>
              </a:extLst>
            </p:cNvPr>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80;p39">
              <a:extLst>
                <a:ext uri="{FF2B5EF4-FFF2-40B4-BE49-F238E27FC236}">
                  <a16:creationId xmlns:a16="http://schemas.microsoft.com/office/drawing/2014/main" id="{107F2117-6D01-240F-10EE-5787E5342B03}"/>
                </a:ext>
              </a:extLst>
            </p:cNvPr>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681;p39">
              <a:extLst>
                <a:ext uri="{FF2B5EF4-FFF2-40B4-BE49-F238E27FC236}">
                  <a16:creationId xmlns:a16="http://schemas.microsoft.com/office/drawing/2014/main" id="{9E6FB9AB-027F-FF76-6DAC-EE5CC123FD7E}"/>
                </a:ext>
              </a:extLst>
            </p:cNvPr>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682;p39">
              <a:extLst>
                <a:ext uri="{FF2B5EF4-FFF2-40B4-BE49-F238E27FC236}">
                  <a16:creationId xmlns:a16="http://schemas.microsoft.com/office/drawing/2014/main" id="{E097F839-1766-2E73-F507-F00B7C516F3E}"/>
                </a:ext>
              </a:extLst>
            </p:cNvPr>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683;p39">
              <a:extLst>
                <a:ext uri="{FF2B5EF4-FFF2-40B4-BE49-F238E27FC236}">
                  <a16:creationId xmlns:a16="http://schemas.microsoft.com/office/drawing/2014/main" id="{9C22AB2E-AF9B-431C-A30C-066A3BE274FC}"/>
                </a:ext>
              </a:extLst>
            </p:cNvPr>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684;p39">
              <a:extLst>
                <a:ext uri="{FF2B5EF4-FFF2-40B4-BE49-F238E27FC236}">
                  <a16:creationId xmlns:a16="http://schemas.microsoft.com/office/drawing/2014/main" id="{A1ED8A3E-E3AA-A97F-4B89-B1487928E675}"/>
                </a:ext>
              </a:extLst>
            </p:cNvPr>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685;p39">
              <a:extLst>
                <a:ext uri="{FF2B5EF4-FFF2-40B4-BE49-F238E27FC236}">
                  <a16:creationId xmlns:a16="http://schemas.microsoft.com/office/drawing/2014/main" id="{4177A9AA-9306-D985-CBEA-74A20C0F8CB1}"/>
                </a:ext>
              </a:extLst>
            </p:cNvPr>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686;p39">
              <a:extLst>
                <a:ext uri="{FF2B5EF4-FFF2-40B4-BE49-F238E27FC236}">
                  <a16:creationId xmlns:a16="http://schemas.microsoft.com/office/drawing/2014/main" id="{AF439375-6FE0-2A74-828B-237E9E2A5772}"/>
                </a:ext>
              </a:extLst>
            </p:cNvPr>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687;p39">
              <a:extLst>
                <a:ext uri="{FF2B5EF4-FFF2-40B4-BE49-F238E27FC236}">
                  <a16:creationId xmlns:a16="http://schemas.microsoft.com/office/drawing/2014/main" id="{04F48EC9-D9E2-38B7-D743-97A7E87F8042}"/>
                </a:ext>
              </a:extLst>
            </p:cNvPr>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688;p39">
              <a:extLst>
                <a:ext uri="{FF2B5EF4-FFF2-40B4-BE49-F238E27FC236}">
                  <a16:creationId xmlns:a16="http://schemas.microsoft.com/office/drawing/2014/main" id="{FA4816BB-3AE8-47C4-8247-8E10CB3E917D}"/>
                </a:ext>
              </a:extLst>
            </p:cNvPr>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689;p39">
              <a:extLst>
                <a:ext uri="{FF2B5EF4-FFF2-40B4-BE49-F238E27FC236}">
                  <a16:creationId xmlns:a16="http://schemas.microsoft.com/office/drawing/2014/main" id="{E9AE3B89-81DA-62F0-5701-211C050D024E}"/>
                </a:ext>
              </a:extLst>
            </p:cNvPr>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690;p39">
              <a:extLst>
                <a:ext uri="{FF2B5EF4-FFF2-40B4-BE49-F238E27FC236}">
                  <a16:creationId xmlns:a16="http://schemas.microsoft.com/office/drawing/2014/main" id="{625B149F-54C9-0F02-4334-E4F9DE501AE3}"/>
                </a:ext>
              </a:extLst>
            </p:cNvPr>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691;p39">
              <a:extLst>
                <a:ext uri="{FF2B5EF4-FFF2-40B4-BE49-F238E27FC236}">
                  <a16:creationId xmlns:a16="http://schemas.microsoft.com/office/drawing/2014/main" id="{FA418BEF-D28B-0A19-8C00-F03E1B6D9C0B}"/>
                </a:ext>
              </a:extLst>
            </p:cNvPr>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692;p39">
              <a:extLst>
                <a:ext uri="{FF2B5EF4-FFF2-40B4-BE49-F238E27FC236}">
                  <a16:creationId xmlns:a16="http://schemas.microsoft.com/office/drawing/2014/main" id="{0DF2C30D-E009-83B0-D399-199046AEE95D}"/>
                </a:ext>
              </a:extLst>
            </p:cNvPr>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693;p39">
              <a:extLst>
                <a:ext uri="{FF2B5EF4-FFF2-40B4-BE49-F238E27FC236}">
                  <a16:creationId xmlns:a16="http://schemas.microsoft.com/office/drawing/2014/main" id="{FE4955E3-67F2-0397-B5A9-03322B19A68D}"/>
                </a:ext>
              </a:extLst>
            </p:cNvPr>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694;p39">
              <a:extLst>
                <a:ext uri="{FF2B5EF4-FFF2-40B4-BE49-F238E27FC236}">
                  <a16:creationId xmlns:a16="http://schemas.microsoft.com/office/drawing/2014/main" id="{2B77D451-67B0-55C9-712E-552617209708}"/>
                </a:ext>
              </a:extLst>
            </p:cNvPr>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695;p39">
              <a:extLst>
                <a:ext uri="{FF2B5EF4-FFF2-40B4-BE49-F238E27FC236}">
                  <a16:creationId xmlns:a16="http://schemas.microsoft.com/office/drawing/2014/main" id="{97F24225-7238-6B71-322B-C63EE178B994}"/>
                </a:ext>
              </a:extLst>
            </p:cNvPr>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696;p39">
              <a:extLst>
                <a:ext uri="{FF2B5EF4-FFF2-40B4-BE49-F238E27FC236}">
                  <a16:creationId xmlns:a16="http://schemas.microsoft.com/office/drawing/2014/main" id="{1132EB34-C1B9-99C9-964D-94ACB6185309}"/>
                </a:ext>
              </a:extLst>
            </p:cNvPr>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697;p39">
              <a:extLst>
                <a:ext uri="{FF2B5EF4-FFF2-40B4-BE49-F238E27FC236}">
                  <a16:creationId xmlns:a16="http://schemas.microsoft.com/office/drawing/2014/main" id="{206DD8AE-C3C2-B1D7-5B46-9E44388BE412}"/>
                </a:ext>
              </a:extLst>
            </p:cNvPr>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698;p39">
              <a:extLst>
                <a:ext uri="{FF2B5EF4-FFF2-40B4-BE49-F238E27FC236}">
                  <a16:creationId xmlns:a16="http://schemas.microsoft.com/office/drawing/2014/main" id="{A6B7F88A-1424-DDE4-D5AD-EA4A26177E96}"/>
                </a:ext>
              </a:extLst>
            </p:cNvPr>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699;p39">
              <a:extLst>
                <a:ext uri="{FF2B5EF4-FFF2-40B4-BE49-F238E27FC236}">
                  <a16:creationId xmlns:a16="http://schemas.microsoft.com/office/drawing/2014/main" id="{22F42BAC-1323-49C2-077B-1E8409C30D0C}"/>
                </a:ext>
              </a:extLst>
            </p:cNvPr>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700;p39">
              <a:extLst>
                <a:ext uri="{FF2B5EF4-FFF2-40B4-BE49-F238E27FC236}">
                  <a16:creationId xmlns:a16="http://schemas.microsoft.com/office/drawing/2014/main" id="{43026083-91A0-D7D5-C22D-927DFBFABC09}"/>
                </a:ext>
              </a:extLst>
            </p:cNvPr>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701;p39">
              <a:extLst>
                <a:ext uri="{FF2B5EF4-FFF2-40B4-BE49-F238E27FC236}">
                  <a16:creationId xmlns:a16="http://schemas.microsoft.com/office/drawing/2014/main" id="{161A9209-7292-0422-ACF1-BFE4B20D44FF}"/>
                </a:ext>
              </a:extLst>
            </p:cNvPr>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702;p39">
              <a:extLst>
                <a:ext uri="{FF2B5EF4-FFF2-40B4-BE49-F238E27FC236}">
                  <a16:creationId xmlns:a16="http://schemas.microsoft.com/office/drawing/2014/main" id="{3A642AB3-A8E9-453E-80B8-5C86B7A0849F}"/>
                </a:ext>
              </a:extLst>
            </p:cNvPr>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703;p39">
              <a:extLst>
                <a:ext uri="{FF2B5EF4-FFF2-40B4-BE49-F238E27FC236}">
                  <a16:creationId xmlns:a16="http://schemas.microsoft.com/office/drawing/2014/main" id="{ED18D4FC-9530-027E-0720-96E03E83EF27}"/>
                </a:ext>
              </a:extLst>
            </p:cNvPr>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704;p39">
              <a:extLst>
                <a:ext uri="{FF2B5EF4-FFF2-40B4-BE49-F238E27FC236}">
                  <a16:creationId xmlns:a16="http://schemas.microsoft.com/office/drawing/2014/main" id="{EB1A8128-42CF-8C99-3229-C21AB642AC01}"/>
                </a:ext>
              </a:extLst>
            </p:cNvPr>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705;p39">
              <a:extLst>
                <a:ext uri="{FF2B5EF4-FFF2-40B4-BE49-F238E27FC236}">
                  <a16:creationId xmlns:a16="http://schemas.microsoft.com/office/drawing/2014/main" id="{B89B09E4-DDCD-6953-1757-116B5C992CB2}"/>
                </a:ext>
              </a:extLst>
            </p:cNvPr>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706;p39">
              <a:extLst>
                <a:ext uri="{FF2B5EF4-FFF2-40B4-BE49-F238E27FC236}">
                  <a16:creationId xmlns:a16="http://schemas.microsoft.com/office/drawing/2014/main" id="{8DE1C4FF-1E47-A213-5495-C607F0B1834D}"/>
                </a:ext>
              </a:extLst>
            </p:cNvPr>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707;p39">
              <a:extLst>
                <a:ext uri="{FF2B5EF4-FFF2-40B4-BE49-F238E27FC236}">
                  <a16:creationId xmlns:a16="http://schemas.microsoft.com/office/drawing/2014/main" id="{FB4A3546-ADA5-54BE-A9D6-A791029ED688}"/>
                </a:ext>
              </a:extLst>
            </p:cNvPr>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708;p39">
              <a:extLst>
                <a:ext uri="{FF2B5EF4-FFF2-40B4-BE49-F238E27FC236}">
                  <a16:creationId xmlns:a16="http://schemas.microsoft.com/office/drawing/2014/main" id="{41D6CE89-2C47-5BD4-9686-056A301AEDE6}"/>
                </a:ext>
              </a:extLst>
            </p:cNvPr>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709;p39">
              <a:extLst>
                <a:ext uri="{FF2B5EF4-FFF2-40B4-BE49-F238E27FC236}">
                  <a16:creationId xmlns:a16="http://schemas.microsoft.com/office/drawing/2014/main" id="{6EF72E8F-2E77-2588-623E-F923A0121052}"/>
                </a:ext>
              </a:extLst>
            </p:cNvPr>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710;p39">
              <a:extLst>
                <a:ext uri="{FF2B5EF4-FFF2-40B4-BE49-F238E27FC236}">
                  <a16:creationId xmlns:a16="http://schemas.microsoft.com/office/drawing/2014/main" id="{46BE46CC-73C4-B31A-C936-6FBE08BABC77}"/>
                </a:ext>
              </a:extLst>
            </p:cNvPr>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711;p39">
              <a:extLst>
                <a:ext uri="{FF2B5EF4-FFF2-40B4-BE49-F238E27FC236}">
                  <a16:creationId xmlns:a16="http://schemas.microsoft.com/office/drawing/2014/main" id="{71681C56-05C2-E412-DA87-35AD3CBC2E00}"/>
                </a:ext>
              </a:extLst>
            </p:cNvPr>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712;p39">
              <a:extLst>
                <a:ext uri="{FF2B5EF4-FFF2-40B4-BE49-F238E27FC236}">
                  <a16:creationId xmlns:a16="http://schemas.microsoft.com/office/drawing/2014/main" id="{96B4C10F-31FD-970F-30FA-E066D4A4E2CE}"/>
                </a:ext>
              </a:extLst>
            </p:cNvPr>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713;p39">
              <a:extLst>
                <a:ext uri="{FF2B5EF4-FFF2-40B4-BE49-F238E27FC236}">
                  <a16:creationId xmlns:a16="http://schemas.microsoft.com/office/drawing/2014/main" id="{A5FCD2D2-AA43-F278-9469-4B9ABE56C6B9}"/>
                </a:ext>
              </a:extLst>
            </p:cNvPr>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714;p39">
              <a:extLst>
                <a:ext uri="{FF2B5EF4-FFF2-40B4-BE49-F238E27FC236}">
                  <a16:creationId xmlns:a16="http://schemas.microsoft.com/office/drawing/2014/main" id="{AA169716-D26D-7DFB-7C73-49D9D1776195}"/>
                </a:ext>
              </a:extLst>
            </p:cNvPr>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715;p39">
              <a:extLst>
                <a:ext uri="{FF2B5EF4-FFF2-40B4-BE49-F238E27FC236}">
                  <a16:creationId xmlns:a16="http://schemas.microsoft.com/office/drawing/2014/main" id="{E345E145-9C58-1354-9499-A5AD1C7A7989}"/>
                </a:ext>
              </a:extLst>
            </p:cNvPr>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16;p39">
              <a:extLst>
                <a:ext uri="{FF2B5EF4-FFF2-40B4-BE49-F238E27FC236}">
                  <a16:creationId xmlns:a16="http://schemas.microsoft.com/office/drawing/2014/main" id="{D8445857-5FFE-746B-E357-E8688937ED56}"/>
                </a:ext>
              </a:extLst>
            </p:cNvPr>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17;p39">
              <a:extLst>
                <a:ext uri="{FF2B5EF4-FFF2-40B4-BE49-F238E27FC236}">
                  <a16:creationId xmlns:a16="http://schemas.microsoft.com/office/drawing/2014/main" id="{99B9E4CB-A2A5-3152-70E8-90DAE4D6E0A4}"/>
                </a:ext>
              </a:extLst>
            </p:cNvPr>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18;p39">
              <a:extLst>
                <a:ext uri="{FF2B5EF4-FFF2-40B4-BE49-F238E27FC236}">
                  <a16:creationId xmlns:a16="http://schemas.microsoft.com/office/drawing/2014/main" id="{EE72953A-9DC4-1B5E-4315-0C9E348FE82A}"/>
                </a:ext>
              </a:extLst>
            </p:cNvPr>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19;p39">
              <a:extLst>
                <a:ext uri="{FF2B5EF4-FFF2-40B4-BE49-F238E27FC236}">
                  <a16:creationId xmlns:a16="http://schemas.microsoft.com/office/drawing/2014/main" id="{9F4955A8-AF83-1144-0F3F-E53B8A95BA62}"/>
                </a:ext>
              </a:extLst>
            </p:cNvPr>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20;p39">
              <a:extLst>
                <a:ext uri="{FF2B5EF4-FFF2-40B4-BE49-F238E27FC236}">
                  <a16:creationId xmlns:a16="http://schemas.microsoft.com/office/drawing/2014/main" id="{A96420A6-0182-FBD6-5ECB-E74BCC36931D}"/>
                </a:ext>
              </a:extLst>
            </p:cNvPr>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21;p39">
              <a:extLst>
                <a:ext uri="{FF2B5EF4-FFF2-40B4-BE49-F238E27FC236}">
                  <a16:creationId xmlns:a16="http://schemas.microsoft.com/office/drawing/2014/main" id="{A60699A3-DF3F-2B78-404E-0EB35956F811}"/>
                </a:ext>
              </a:extLst>
            </p:cNvPr>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22;p39">
              <a:extLst>
                <a:ext uri="{FF2B5EF4-FFF2-40B4-BE49-F238E27FC236}">
                  <a16:creationId xmlns:a16="http://schemas.microsoft.com/office/drawing/2014/main" id="{D48A15AF-415F-AD6E-17BC-D74D2D8D77B5}"/>
                </a:ext>
              </a:extLst>
            </p:cNvPr>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23;p39">
              <a:extLst>
                <a:ext uri="{FF2B5EF4-FFF2-40B4-BE49-F238E27FC236}">
                  <a16:creationId xmlns:a16="http://schemas.microsoft.com/office/drawing/2014/main" id="{1FC4144D-2968-8B1B-B2DE-5686A1FBD2BD}"/>
                </a:ext>
              </a:extLst>
            </p:cNvPr>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24;p39">
              <a:extLst>
                <a:ext uri="{FF2B5EF4-FFF2-40B4-BE49-F238E27FC236}">
                  <a16:creationId xmlns:a16="http://schemas.microsoft.com/office/drawing/2014/main" id="{8B380F3B-6C5E-45D2-3DFB-D58BD37AF9D2}"/>
                </a:ext>
              </a:extLst>
            </p:cNvPr>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25;p39">
              <a:extLst>
                <a:ext uri="{FF2B5EF4-FFF2-40B4-BE49-F238E27FC236}">
                  <a16:creationId xmlns:a16="http://schemas.microsoft.com/office/drawing/2014/main" id="{14575851-3DA6-524D-F2CD-88DB242EFCA2}"/>
                </a:ext>
              </a:extLst>
            </p:cNvPr>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26;p39">
              <a:extLst>
                <a:ext uri="{FF2B5EF4-FFF2-40B4-BE49-F238E27FC236}">
                  <a16:creationId xmlns:a16="http://schemas.microsoft.com/office/drawing/2014/main" id="{E26B2ACC-A804-AF5F-E3E6-E7A49DFC089F}"/>
                </a:ext>
              </a:extLst>
            </p:cNvPr>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27;p39">
              <a:extLst>
                <a:ext uri="{FF2B5EF4-FFF2-40B4-BE49-F238E27FC236}">
                  <a16:creationId xmlns:a16="http://schemas.microsoft.com/office/drawing/2014/main" id="{5E8CC173-BDE8-5761-403B-6D7DFD390231}"/>
                </a:ext>
              </a:extLst>
            </p:cNvPr>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28;p39">
              <a:extLst>
                <a:ext uri="{FF2B5EF4-FFF2-40B4-BE49-F238E27FC236}">
                  <a16:creationId xmlns:a16="http://schemas.microsoft.com/office/drawing/2014/main" id="{EEBC137C-57AF-F82F-33D7-57E1B31C5D8F}"/>
                </a:ext>
              </a:extLst>
            </p:cNvPr>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29;p39">
              <a:extLst>
                <a:ext uri="{FF2B5EF4-FFF2-40B4-BE49-F238E27FC236}">
                  <a16:creationId xmlns:a16="http://schemas.microsoft.com/office/drawing/2014/main" id="{DECC1788-6D3E-98D7-5899-92E6A63FAC21}"/>
                </a:ext>
              </a:extLst>
            </p:cNvPr>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30;p39">
              <a:extLst>
                <a:ext uri="{FF2B5EF4-FFF2-40B4-BE49-F238E27FC236}">
                  <a16:creationId xmlns:a16="http://schemas.microsoft.com/office/drawing/2014/main" id="{9D438AE1-538B-80FC-1BA7-1D155E476359}"/>
                </a:ext>
              </a:extLst>
            </p:cNvPr>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731;p39">
              <a:extLst>
                <a:ext uri="{FF2B5EF4-FFF2-40B4-BE49-F238E27FC236}">
                  <a16:creationId xmlns:a16="http://schemas.microsoft.com/office/drawing/2014/main" id="{4005059B-053F-59D2-38C0-AFF6345E41C8}"/>
                </a:ext>
              </a:extLst>
            </p:cNvPr>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732;p39">
              <a:extLst>
                <a:ext uri="{FF2B5EF4-FFF2-40B4-BE49-F238E27FC236}">
                  <a16:creationId xmlns:a16="http://schemas.microsoft.com/office/drawing/2014/main" id="{E2E50A01-21D1-C12B-634D-9619061C45EC}"/>
                </a:ext>
              </a:extLst>
            </p:cNvPr>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733;p39">
              <a:extLst>
                <a:ext uri="{FF2B5EF4-FFF2-40B4-BE49-F238E27FC236}">
                  <a16:creationId xmlns:a16="http://schemas.microsoft.com/office/drawing/2014/main" id="{9BCAC7D4-E72D-A27A-8D71-49DDA6F6B8A0}"/>
                </a:ext>
              </a:extLst>
            </p:cNvPr>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734;p39">
              <a:extLst>
                <a:ext uri="{FF2B5EF4-FFF2-40B4-BE49-F238E27FC236}">
                  <a16:creationId xmlns:a16="http://schemas.microsoft.com/office/drawing/2014/main" id="{9FD8842D-8132-329C-B8F6-92CA38684110}"/>
                </a:ext>
              </a:extLst>
            </p:cNvPr>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735;p39">
              <a:extLst>
                <a:ext uri="{FF2B5EF4-FFF2-40B4-BE49-F238E27FC236}">
                  <a16:creationId xmlns:a16="http://schemas.microsoft.com/office/drawing/2014/main" id="{41E62143-1998-EF1E-63EA-F9FB0FD2742E}"/>
                </a:ext>
              </a:extLst>
            </p:cNvPr>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736;p39">
              <a:extLst>
                <a:ext uri="{FF2B5EF4-FFF2-40B4-BE49-F238E27FC236}">
                  <a16:creationId xmlns:a16="http://schemas.microsoft.com/office/drawing/2014/main" id="{79D61182-306F-8D81-32A0-C67E439D5B27}"/>
                </a:ext>
              </a:extLst>
            </p:cNvPr>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737;p39">
              <a:extLst>
                <a:ext uri="{FF2B5EF4-FFF2-40B4-BE49-F238E27FC236}">
                  <a16:creationId xmlns:a16="http://schemas.microsoft.com/office/drawing/2014/main" id="{9A95EE10-3DCE-E8EF-3B3D-5DE9FA07B970}"/>
                </a:ext>
              </a:extLst>
            </p:cNvPr>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738;p39">
              <a:extLst>
                <a:ext uri="{FF2B5EF4-FFF2-40B4-BE49-F238E27FC236}">
                  <a16:creationId xmlns:a16="http://schemas.microsoft.com/office/drawing/2014/main" id="{925B6F02-FC45-0A6E-7909-5533918AF4D1}"/>
                </a:ext>
              </a:extLst>
            </p:cNvPr>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739;p39">
              <a:extLst>
                <a:ext uri="{FF2B5EF4-FFF2-40B4-BE49-F238E27FC236}">
                  <a16:creationId xmlns:a16="http://schemas.microsoft.com/office/drawing/2014/main" id="{C75423D2-DED2-95B4-1916-F7CE22264936}"/>
                </a:ext>
              </a:extLst>
            </p:cNvPr>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740;p39">
              <a:extLst>
                <a:ext uri="{FF2B5EF4-FFF2-40B4-BE49-F238E27FC236}">
                  <a16:creationId xmlns:a16="http://schemas.microsoft.com/office/drawing/2014/main" id="{1DE571AE-615C-2A8B-BA8C-D001824EEF5B}"/>
                </a:ext>
              </a:extLst>
            </p:cNvPr>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741;p39">
              <a:extLst>
                <a:ext uri="{FF2B5EF4-FFF2-40B4-BE49-F238E27FC236}">
                  <a16:creationId xmlns:a16="http://schemas.microsoft.com/office/drawing/2014/main" id="{EE46AE7B-2A2E-15C4-79A6-1E72696C7F2D}"/>
                </a:ext>
              </a:extLst>
            </p:cNvPr>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742;p39">
              <a:extLst>
                <a:ext uri="{FF2B5EF4-FFF2-40B4-BE49-F238E27FC236}">
                  <a16:creationId xmlns:a16="http://schemas.microsoft.com/office/drawing/2014/main" id="{532B713A-FBBB-AEF7-9775-8A7FA2D29AE1}"/>
                </a:ext>
              </a:extLst>
            </p:cNvPr>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743;p39">
              <a:extLst>
                <a:ext uri="{FF2B5EF4-FFF2-40B4-BE49-F238E27FC236}">
                  <a16:creationId xmlns:a16="http://schemas.microsoft.com/office/drawing/2014/main" id="{855FF320-500A-CF0D-0541-16C879A6E147}"/>
                </a:ext>
              </a:extLst>
            </p:cNvPr>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744;p39">
              <a:extLst>
                <a:ext uri="{FF2B5EF4-FFF2-40B4-BE49-F238E27FC236}">
                  <a16:creationId xmlns:a16="http://schemas.microsoft.com/office/drawing/2014/main" id="{E7E640E5-D0C3-0394-DDBC-AB07158D045A}"/>
                </a:ext>
              </a:extLst>
            </p:cNvPr>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745;p39">
              <a:extLst>
                <a:ext uri="{FF2B5EF4-FFF2-40B4-BE49-F238E27FC236}">
                  <a16:creationId xmlns:a16="http://schemas.microsoft.com/office/drawing/2014/main" id="{CCB24A71-5270-529F-D80E-2294ECAFC23E}"/>
                </a:ext>
              </a:extLst>
            </p:cNvPr>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Rectangle: Rounded Corners 304">
            <a:extLst>
              <a:ext uri="{FF2B5EF4-FFF2-40B4-BE49-F238E27FC236}">
                <a16:creationId xmlns:a16="http://schemas.microsoft.com/office/drawing/2014/main" id="{E75FA353-4BB5-6ECA-11D1-24CB7259A4F7}"/>
              </a:ext>
            </a:extLst>
          </p:cNvPr>
          <p:cNvSpPr/>
          <p:nvPr/>
        </p:nvSpPr>
        <p:spPr>
          <a:xfrm>
            <a:off x="3097249" y="185430"/>
            <a:ext cx="3843082" cy="477700"/>
          </a:xfrm>
          <a:prstGeom prst="roundRect">
            <a:avLst>
              <a:gd name="adj" fmla="val 50000"/>
            </a:avLst>
          </a:prstGeom>
          <a:gradFill>
            <a:gsLst>
              <a:gs pos="0">
                <a:schemeClr val="accent1">
                  <a:lumMod val="100000"/>
                </a:schemeClr>
              </a:gs>
              <a:gs pos="100000">
                <a:schemeClr val="accent5">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none" dirty="0">
                <a:latin typeface="Times New Roman" panose="02020603050405020304" pitchFamily="18" charset="0"/>
                <a:cs typeface="Times New Roman" panose="02020603050405020304" pitchFamily="18" charset="0"/>
              </a:rPr>
              <a:t>Présentation de SSH et Telnet.</a:t>
            </a:r>
            <a:endParaRPr lang="fr-FR" sz="1200" dirty="0"/>
          </a:p>
        </p:txBody>
      </p:sp>
      <p:sp>
        <p:nvSpPr>
          <p:cNvPr id="306" name="Rectangle: Rounded Corners 305">
            <a:extLst>
              <a:ext uri="{FF2B5EF4-FFF2-40B4-BE49-F238E27FC236}">
                <a16:creationId xmlns:a16="http://schemas.microsoft.com/office/drawing/2014/main" id="{A6A45346-E803-F24C-86DC-B05594CD88D9}"/>
              </a:ext>
            </a:extLst>
          </p:cNvPr>
          <p:cNvSpPr/>
          <p:nvPr/>
        </p:nvSpPr>
        <p:spPr>
          <a:xfrm>
            <a:off x="3916399" y="1385077"/>
            <a:ext cx="3843082" cy="477700"/>
          </a:xfrm>
          <a:prstGeom prst="roundRect">
            <a:avLst>
              <a:gd name="adj" fmla="val 50000"/>
            </a:avLst>
          </a:prstGeom>
          <a:gradFill>
            <a:gsLst>
              <a:gs pos="0">
                <a:schemeClr val="accent1">
                  <a:lumMod val="100000"/>
                </a:schemeClr>
              </a:gs>
              <a:gs pos="100000">
                <a:schemeClr val="accent5">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none" dirty="0" err="1">
                <a:latin typeface="Times New Roman" panose="02020603050405020304" pitchFamily="18" charset="0"/>
                <a:cs typeface="Times New Roman" panose="02020603050405020304" pitchFamily="18" charset="0"/>
              </a:rPr>
              <a:t>Démarrage</a:t>
            </a:r>
            <a:r>
              <a:rPr lang="en-US" sz="1200" u="none" dirty="0">
                <a:latin typeface="Times New Roman" panose="02020603050405020304" pitchFamily="18" charset="0"/>
                <a:cs typeface="Times New Roman" panose="02020603050405020304" pitchFamily="18" charset="0"/>
              </a:rPr>
              <a:t> et arret de service</a:t>
            </a:r>
            <a:r>
              <a:rPr lang="fr-FR" sz="1200" u="none" dirty="0">
                <a:latin typeface="Times New Roman" panose="02020603050405020304" pitchFamily="18" charset="0"/>
                <a:cs typeface="Times New Roman" panose="02020603050405020304" pitchFamily="18" charset="0"/>
              </a:rPr>
              <a:t>.</a:t>
            </a:r>
            <a:endParaRPr lang="fr-FR" sz="1200" dirty="0"/>
          </a:p>
        </p:txBody>
      </p:sp>
      <p:sp>
        <p:nvSpPr>
          <p:cNvPr id="307" name="Rectangle: Rounded Corners 306">
            <a:extLst>
              <a:ext uri="{FF2B5EF4-FFF2-40B4-BE49-F238E27FC236}">
                <a16:creationId xmlns:a16="http://schemas.microsoft.com/office/drawing/2014/main" id="{92FAA2B8-C6A2-D74D-99E2-8BF673FA3485}"/>
              </a:ext>
            </a:extLst>
          </p:cNvPr>
          <p:cNvSpPr/>
          <p:nvPr/>
        </p:nvSpPr>
        <p:spPr>
          <a:xfrm>
            <a:off x="4192624" y="2020244"/>
            <a:ext cx="3843082" cy="477700"/>
          </a:xfrm>
          <a:prstGeom prst="roundRect">
            <a:avLst>
              <a:gd name="adj" fmla="val 50000"/>
            </a:avLst>
          </a:prstGeom>
          <a:gradFill>
            <a:gsLst>
              <a:gs pos="0">
                <a:schemeClr val="accent1">
                  <a:lumMod val="100000"/>
                </a:schemeClr>
              </a:gs>
              <a:gs pos="100000">
                <a:schemeClr val="accent5">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none" dirty="0">
                <a:latin typeface="Times New Roman" panose="02020603050405020304" pitchFamily="18" charset="0"/>
                <a:cs typeface="Times New Roman" panose="02020603050405020304" pitchFamily="18" charset="0"/>
              </a:rPr>
              <a:t>Configuration de service SSH</a:t>
            </a:r>
            <a:r>
              <a:rPr lang="fr-FR" sz="1200" u="none" dirty="0">
                <a:latin typeface="Times New Roman" panose="02020603050405020304" pitchFamily="18" charset="0"/>
                <a:cs typeface="Times New Roman" panose="02020603050405020304" pitchFamily="18" charset="0"/>
              </a:rPr>
              <a:t>.</a:t>
            </a:r>
            <a:endParaRPr lang="fr-FR" sz="1200" dirty="0"/>
          </a:p>
        </p:txBody>
      </p:sp>
      <p:sp>
        <p:nvSpPr>
          <p:cNvPr id="308" name="Rectangle: Rounded Corners 307">
            <a:extLst>
              <a:ext uri="{FF2B5EF4-FFF2-40B4-BE49-F238E27FC236}">
                <a16:creationId xmlns:a16="http://schemas.microsoft.com/office/drawing/2014/main" id="{8B223D09-4058-7A02-2DC2-B2AD44EF6BB1}"/>
              </a:ext>
            </a:extLst>
          </p:cNvPr>
          <p:cNvSpPr/>
          <p:nvPr/>
        </p:nvSpPr>
        <p:spPr>
          <a:xfrm>
            <a:off x="4192624" y="2629341"/>
            <a:ext cx="3843082" cy="477700"/>
          </a:xfrm>
          <a:prstGeom prst="roundRect">
            <a:avLst>
              <a:gd name="adj" fmla="val 50000"/>
            </a:avLst>
          </a:prstGeom>
          <a:gradFill>
            <a:gsLst>
              <a:gs pos="0">
                <a:schemeClr val="accent1">
                  <a:lumMod val="100000"/>
                </a:schemeClr>
              </a:gs>
              <a:gs pos="100000">
                <a:schemeClr val="accent5">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none" dirty="0" err="1">
                <a:latin typeface="Times New Roman" panose="02020603050405020304" pitchFamily="18" charset="0"/>
                <a:cs typeface="Times New Roman" panose="02020603050405020304" pitchFamily="18" charset="0"/>
              </a:rPr>
              <a:t>Authentification</a:t>
            </a:r>
            <a:r>
              <a:rPr lang="en-US" sz="1200" u="none" dirty="0">
                <a:latin typeface="Times New Roman" panose="02020603050405020304" pitchFamily="18" charset="0"/>
                <a:cs typeface="Times New Roman" panose="02020603050405020304" pitchFamily="18" charset="0"/>
              </a:rPr>
              <a:t> a </a:t>
            </a:r>
            <a:r>
              <a:rPr lang="en-US" sz="1200" u="none" dirty="0" err="1">
                <a:latin typeface="Times New Roman" panose="02020603050405020304" pitchFamily="18" charset="0"/>
                <a:cs typeface="Times New Roman" panose="02020603050405020304" pitchFamily="18" charset="0"/>
              </a:rPr>
              <a:t>clé</a:t>
            </a:r>
            <a:r>
              <a:rPr lang="en-US" sz="1200" u="none" dirty="0">
                <a:latin typeface="Times New Roman" panose="02020603050405020304" pitchFamily="18" charset="0"/>
                <a:cs typeface="Times New Roman" panose="02020603050405020304" pitchFamily="18" charset="0"/>
              </a:rPr>
              <a:t> </a:t>
            </a:r>
            <a:r>
              <a:rPr lang="en-US" sz="1200" u="none" dirty="0" err="1">
                <a:latin typeface="Times New Roman" panose="02020603050405020304" pitchFamily="18" charset="0"/>
                <a:cs typeface="Times New Roman" panose="02020603050405020304" pitchFamily="18" charset="0"/>
              </a:rPr>
              <a:t>publique</a:t>
            </a:r>
            <a:r>
              <a:rPr lang="fr-FR" sz="1200" u="none" dirty="0">
                <a:latin typeface="Times New Roman" panose="02020603050405020304" pitchFamily="18" charset="0"/>
                <a:cs typeface="Times New Roman" panose="02020603050405020304" pitchFamily="18" charset="0"/>
              </a:rPr>
              <a:t>.</a:t>
            </a:r>
            <a:endParaRPr lang="fr-FR" sz="1200" dirty="0"/>
          </a:p>
        </p:txBody>
      </p:sp>
      <p:sp>
        <p:nvSpPr>
          <p:cNvPr id="309" name="Rectangle: Rounded Corners 308">
            <a:extLst>
              <a:ext uri="{FF2B5EF4-FFF2-40B4-BE49-F238E27FC236}">
                <a16:creationId xmlns:a16="http://schemas.microsoft.com/office/drawing/2014/main" id="{2C9B23D6-170F-7FBF-D4BF-23C0645553A5}"/>
              </a:ext>
            </a:extLst>
          </p:cNvPr>
          <p:cNvSpPr/>
          <p:nvPr/>
        </p:nvSpPr>
        <p:spPr>
          <a:xfrm>
            <a:off x="3916399" y="3251682"/>
            <a:ext cx="3843082" cy="477700"/>
          </a:xfrm>
          <a:prstGeom prst="roundRect">
            <a:avLst>
              <a:gd name="adj" fmla="val 50000"/>
            </a:avLst>
          </a:prstGeom>
          <a:gradFill>
            <a:gsLst>
              <a:gs pos="0">
                <a:schemeClr val="accent1">
                  <a:lumMod val="100000"/>
                </a:schemeClr>
              </a:gs>
              <a:gs pos="100000">
                <a:schemeClr val="accent5">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none" dirty="0" err="1">
                <a:latin typeface="Times New Roman" panose="02020603050405020304" pitchFamily="18" charset="0"/>
                <a:cs typeface="Times New Roman" panose="02020603050405020304" pitchFamily="18" charset="0"/>
              </a:rPr>
              <a:t>Authentification</a:t>
            </a:r>
            <a:r>
              <a:rPr lang="en-US" sz="1200" u="none" dirty="0">
                <a:latin typeface="Times New Roman" panose="02020603050405020304" pitchFamily="18" charset="0"/>
                <a:cs typeface="Times New Roman" panose="02020603050405020304" pitchFamily="18" charset="0"/>
              </a:rPr>
              <a:t> a </a:t>
            </a:r>
            <a:r>
              <a:rPr lang="en-US" sz="1200" u="none" dirty="0" err="1">
                <a:latin typeface="Times New Roman" panose="02020603050405020304" pitchFamily="18" charset="0"/>
                <a:cs typeface="Times New Roman" panose="02020603050405020304" pitchFamily="18" charset="0"/>
              </a:rPr>
              <a:t>clé</a:t>
            </a:r>
            <a:r>
              <a:rPr lang="en-US" sz="1200" u="none" dirty="0">
                <a:latin typeface="Times New Roman" panose="02020603050405020304" pitchFamily="18" charset="0"/>
                <a:cs typeface="Times New Roman" panose="02020603050405020304" pitchFamily="18" charset="0"/>
              </a:rPr>
              <a:t> </a:t>
            </a:r>
            <a:r>
              <a:rPr lang="en-US" sz="1200" u="none" dirty="0" err="1">
                <a:latin typeface="Times New Roman" panose="02020603050405020304" pitchFamily="18" charset="0"/>
                <a:cs typeface="Times New Roman" panose="02020603050405020304" pitchFamily="18" charset="0"/>
              </a:rPr>
              <a:t>publique</a:t>
            </a:r>
            <a:r>
              <a:rPr lang="en-US" sz="1200" u="none" dirty="0">
                <a:latin typeface="Times New Roman" panose="02020603050405020304" pitchFamily="18" charset="0"/>
                <a:cs typeface="Times New Roman" panose="02020603050405020304" pitchFamily="18" charset="0"/>
              </a:rPr>
              <a:t> et agent</a:t>
            </a:r>
            <a:r>
              <a:rPr lang="fr-FR" sz="1200" u="none" dirty="0">
                <a:latin typeface="Times New Roman" panose="02020603050405020304" pitchFamily="18" charset="0"/>
                <a:cs typeface="Times New Roman" panose="02020603050405020304" pitchFamily="18" charset="0"/>
              </a:rPr>
              <a:t>.</a:t>
            </a:r>
            <a:endParaRPr lang="fr-FR" sz="1200" dirty="0"/>
          </a:p>
        </p:txBody>
      </p:sp>
      <p:sp>
        <p:nvSpPr>
          <p:cNvPr id="310" name="Rectangle: Rounded Corners 309">
            <a:extLst>
              <a:ext uri="{FF2B5EF4-FFF2-40B4-BE49-F238E27FC236}">
                <a16:creationId xmlns:a16="http://schemas.microsoft.com/office/drawing/2014/main" id="{3BA946BE-5E3F-8E8C-2B54-90D8AC833382}"/>
              </a:ext>
            </a:extLst>
          </p:cNvPr>
          <p:cNvSpPr/>
          <p:nvPr/>
        </p:nvSpPr>
        <p:spPr>
          <a:xfrm>
            <a:off x="3497299" y="3860779"/>
            <a:ext cx="3843082" cy="477700"/>
          </a:xfrm>
          <a:prstGeom prst="roundRect">
            <a:avLst>
              <a:gd name="adj" fmla="val 50000"/>
            </a:avLst>
          </a:prstGeom>
          <a:gradFill>
            <a:gsLst>
              <a:gs pos="0">
                <a:schemeClr val="accent1">
                  <a:lumMod val="100000"/>
                </a:schemeClr>
              </a:gs>
              <a:gs pos="100000">
                <a:schemeClr val="accent5">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none" dirty="0">
                <a:latin typeface="Times New Roman" panose="02020603050405020304" pitchFamily="18" charset="0"/>
                <a:cs typeface="Times New Roman" panose="02020603050405020304" pitchFamily="18" charset="0"/>
              </a:rPr>
              <a:t> </a:t>
            </a:r>
            <a:r>
              <a:rPr lang="en-US" sz="1200" u="none" dirty="0" err="1">
                <a:latin typeface="Times New Roman" panose="02020603050405020304" pitchFamily="18" charset="0"/>
                <a:cs typeface="Times New Roman" panose="02020603050405020304" pitchFamily="18" charset="0"/>
              </a:rPr>
              <a:t>Lancement</a:t>
            </a:r>
            <a:r>
              <a:rPr lang="en-US" sz="1200" u="none" dirty="0">
                <a:latin typeface="Times New Roman" panose="02020603050405020304" pitchFamily="18" charset="0"/>
                <a:cs typeface="Times New Roman" panose="02020603050405020304" pitchFamily="18" charset="0"/>
              </a:rPr>
              <a:t> de </a:t>
            </a:r>
            <a:r>
              <a:rPr lang="en-US" sz="1200" u="none" dirty="0" err="1">
                <a:latin typeface="Times New Roman" panose="02020603050405020304" pitchFamily="18" charset="0"/>
                <a:cs typeface="Times New Roman" panose="02020603050405020304" pitchFamily="18" charset="0"/>
              </a:rPr>
              <a:t>commandes</a:t>
            </a:r>
            <a:r>
              <a:rPr lang="en-US" sz="1200" u="none" dirty="0">
                <a:latin typeface="Times New Roman" panose="02020603050405020304" pitchFamily="18" charset="0"/>
                <a:cs typeface="Times New Roman" panose="02020603050405020304" pitchFamily="18" charset="0"/>
              </a:rPr>
              <a:t> </a:t>
            </a:r>
            <a:r>
              <a:rPr lang="en-US" sz="1200" u="none" dirty="0" err="1">
                <a:latin typeface="Times New Roman" panose="02020603050405020304" pitchFamily="18" charset="0"/>
                <a:cs typeface="Times New Roman" panose="02020603050405020304" pitchFamily="18" charset="0"/>
              </a:rPr>
              <a:t>automatiques</a:t>
            </a:r>
            <a:r>
              <a:rPr lang="en-US" sz="1200" u="none" dirty="0">
                <a:latin typeface="Times New Roman" panose="02020603050405020304" pitchFamily="18" charset="0"/>
                <a:cs typeface="Times New Roman" panose="02020603050405020304" pitchFamily="18" charset="0"/>
              </a:rPr>
              <a:t> sur le </a:t>
            </a:r>
            <a:r>
              <a:rPr lang="en-US" sz="1200" u="none" dirty="0" err="1">
                <a:latin typeface="Times New Roman" panose="02020603050405020304" pitchFamily="18" charset="0"/>
                <a:cs typeface="Times New Roman" panose="02020603050405020304" pitchFamily="18" charset="0"/>
              </a:rPr>
              <a:t>serveur</a:t>
            </a:r>
            <a:r>
              <a:rPr lang="fr-FR" sz="1200" u="none" dirty="0">
                <a:latin typeface="Times New Roman" panose="02020603050405020304" pitchFamily="18" charset="0"/>
                <a:cs typeface="Times New Roman" panose="02020603050405020304" pitchFamily="18" charset="0"/>
              </a:rPr>
              <a:t>.</a:t>
            </a:r>
            <a:endParaRPr lang="fr-FR" sz="1200" dirty="0"/>
          </a:p>
        </p:txBody>
      </p:sp>
      <p:sp>
        <p:nvSpPr>
          <p:cNvPr id="311" name="Rectangle: Rounded Corners 310">
            <a:extLst>
              <a:ext uri="{FF2B5EF4-FFF2-40B4-BE49-F238E27FC236}">
                <a16:creationId xmlns:a16="http://schemas.microsoft.com/office/drawing/2014/main" id="{76E6A497-B018-9C5B-D3A3-DBE2BB99A4AA}"/>
              </a:ext>
            </a:extLst>
          </p:cNvPr>
          <p:cNvSpPr/>
          <p:nvPr/>
        </p:nvSpPr>
        <p:spPr>
          <a:xfrm>
            <a:off x="3097249" y="4495946"/>
            <a:ext cx="3843082" cy="477700"/>
          </a:xfrm>
          <a:prstGeom prst="roundRect">
            <a:avLst>
              <a:gd name="adj" fmla="val 50000"/>
            </a:avLst>
          </a:prstGeom>
          <a:gradFill>
            <a:gsLst>
              <a:gs pos="0">
                <a:schemeClr val="accent1">
                  <a:lumMod val="100000"/>
                </a:schemeClr>
              </a:gs>
              <a:gs pos="100000">
                <a:schemeClr val="accent5">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none" dirty="0">
                <a:latin typeface="Times New Roman" panose="02020603050405020304" pitchFamily="18" charset="0"/>
                <a:cs typeface="Times New Roman" panose="02020603050405020304" pitchFamily="18" charset="0"/>
              </a:rPr>
              <a:t>Creation d’un tunnel simple</a:t>
            </a:r>
            <a:r>
              <a:rPr lang="fr-FR" sz="1200" u="none" dirty="0">
                <a:latin typeface="Times New Roman" panose="02020603050405020304" pitchFamily="18" charset="0"/>
                <a:cs typeface="Times New Roman" panose="02020603050405020304" pitchFamily="18" charset="0"/>
              </a:rPr>
              <a:t>.</a:t>
            </a:r>
            <a:endParaRPr lang="fr-FR" sz="1200" dirty="0"/>
          </a:p>
        </p:txBody>
      </p:sp>
      <p:sp>
        <p:nvSpPr>
          <p:cNvPr id="312" name="Rectangle 311">
            <a:extLst>
              <a:ext uri="{FF2B5EF4-FFF2-40B4-BE49-F238E27FC236}">
                <a16:creationId xmlns:a16="http://schemas.microsoft.com/office/drawing/2014/main" id="{EF0FF964-3F59-7123-320E-41365C48A2AA}"/>
              </a:ext>
            </a:extLst>
          </p:cNvPr>
          <p:cNvSpPr/>
          <p:nvPr/>
        </p:nvSpPr>
        <p:spPr>
          <a:xfrm>
            <a:off x="-109297" y="-33954"/>
            <a:ext cx="1869018" cy="5367130"/>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3" name="Oval 312">
            <a:extLst>
              <a:ext uri="{FF2B5EF4-FFF2-40B4-BE49-F238E27FC236}">
                <a16:creationId xmlns:a16="http://schemas.microsoft.com/office/drawing/2014/main" id="{1C842357-53A5-D6CE-CE92-F6273BC85660}"/>
              </a:ext>
            </a:extLst>
          </p:cNvPr>
          <p:cNvSpPr/>
          <p:nvPr/>
        </p:nvSpPr>
        <p:spPr>
          <a:xfrm>
            <a:off x="2436411" y="160298"/>
            <a:ext cx="509032" cy="506999"/>
          </a:xfrm>
          <a:prstGeom prst="ellipse">
            <a:avLst/>
          </a:prstGeom>
          <a:gradFill>
            <a:gsLst>
              <a:gs pos="0">
                <a:schemeClr val="accent1"/>
              </a:gs>
              <a:gs pos="100000">
                <a:schemeClr val="bg1">
                  <a:lumMod val="50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Rounded MT Bold" panose="020F0704030504030204" pitchFamily="34" charset="0"/>
              </a:rPr>
              <a:t>1</a:t>
            </a:r>
            <a:endParaRPr lang="fr-FR" sz="2400" dirty="0">
              <a:latin typeface="Arial Rounded MT Bold" panose="020F0704030504030204" pitchFamily="34" charset="0"/>
            </a:endParaRPr>
          </a:p>
        </p:txBody>
      </p:sp>
      <p:sp>
        <p:nvSpPr>
          <p:cNvPr id="314" name="Oval 313">
            <a:extLst>
              <a:ext uri="{FF2B5EF4-FFF2-40B4-BE49-F238E27FC236}">
                <a16:creationId xmlns:a16="http://schemas.microsoft.com/office/drawing/2014/main" id="{CA755965-A7A6-342E-F815-01F73E00BAB4}"/>
              </a:ext>
            </a:extLst>
          </p:cNvPr>
          <p:cNvSpPr/>
          <p:nvPr/>
        </p:nvSpPr>
        <p:spPr>
          <a:xfrm>
            <a:off x="3255561" y="1395517"/>
            <a:ext cx="509032" cy="506999"/>
          </a:xfrm>
          <a:prstGeom prst="ellipse">
            <a:avLst/>
          </a:prstGeom>
          <a:gradFill>
            <a:gsLst>
              <a:gs pos="0">
                <a:schemeClr val="accent1"/>
              </a:gs>
              <a:gs pos="100000">
                <a:schemeClr val="bg1">
                  <a:lumMod val="50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Rounded MT Bold" panose="020F0704030504030204" pitchFamily="34" charset="0"/>
              </a:rPr>
              <a:t>3</a:t>
            </a:r>
            <a:endParaRPr lang="fr-FR" sz="2400" dirty="0">
              <a:latin typeface="Arial Rounded MT Bold" panose="020F0704030504030204" pitchFamily="34" charset="0"/>
            </a:endParaRPr>
          </a:p>
        </p:txBody>
      </p:sp>
      <p:sp>
        <p:nvSpPr>
          <p:cNvPr id="315" name="Oval 314">
            <a:extLst>
              <a:ext uri="{FF2B5EF4-FFF2-40B4-BE49-F238E27FC236}">
                <a16:creationId xmlns:a16="http://schemas.microsoft.com/office/drawing/2014/main" id="{87A13805-295B-462A-5BA1-3187F7858E43}"/>
              </a:ext>
            </a:extLst>
          </p:cNvPr>
          <p:cNvSpPr/>
          <p:nvPr/>
        </p:nvSpPr>
        <p:spPr>
          <a:xfrm>
            <a:off x="3531786" y="2000252"/>
            <a:ext cx="509032" cy="506999"/>
          </a:xfrm>
          <a:prstGeom prst="ellipse">
            <a:avLst/>
          </a:prstGeom>
          <a:gradFill>
            <a:gsLst>
              <a:gs pos="0">
                <a:schemeClr val="accent1"/>
              </a:gs>
              <a:gs pos="100000">
                <a:schemeClr val="bg1">
                  <a:lumMod val="50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Rounded MT Bold" panose="020F0704030504030204" pitchFamily="34" charset="0"/>
              </a:rPr>
              <a:t>4</a:t>
            </a:r>
            <a:endParaRPr lang="fr-FR" sz="2400" dirty="0">
              <a:latin typeface="Arial Rounded MT Bold" panose="020F0704030504030204" pitchFamily="34" charset="0"/>
            </a:endParaRPr>
          </a:p>
        </p:txBody>
      </p:sp>
      <p:sp>
        <p:nvSpPr>
          <p:cNvPr id="316" name="Oval 315">
            <a:extLst>
              <a:ext uri="{FF2B5EF4-FFF2-40B4-BE49-F238E27FC236}">
                <a16:creationId xmlns:a16="http://schemas.microsoft.com/office/drawing/2014/main" id="{05AC396F-3DE0-E35E-76E7-B02F6F7F329E}"/>
              </a:ext>
            </a:extLst>
          </p:cNvPr>
          <p:cNvSpPr/>
          <p:nvPr/>
        </p:nvSpPr>
        <p:spPr>
          <a:xfrm>
            <a:off x="3531786" y="2644921"/>
            <a:ext cx="509032" cy="506999"/>
          </a:xfrm>
          <a:prstGeom prst="ellipse">
            <a:avLst/>
          </a:prstGeom>
          <a:gradFill>
            <a:gsLst>
              <a:gs pos="0">
                <a:schemeClr val="accent1"/>
              </a:gs>
              <a:gs pos="100000">
                <a:schemeClr val="bg1">
                  <a:lumMod val="50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Rounded MT Bold" panose="020F0704030504030204" pitchFamily="34" charset="0"/>
              </a:rPr>
              <a:t>5</a:t>
            </a:r>
            <a:endParaRPr lang="fr-FR" sz="2400" dirty="0">
              <a:latin typeface="Arial Rounded MT Bold" panose="020F0704030504030204" pitchFamily="34" charset="0"/>
            </a:endParaRPr>
          </a:p>
        </p:txBody>
      </p:sp>
      <p:sp>
        <p:nvSpPr>
          <p:cNvPr id="317" name="Oval 316">
            <a:extLst>
              <a:ext uri="{FF2B5EF4-FFF2-40B4-BE49-F238E27FC236}">
                <a16:creationId xmlns:a16="http://schemas.microsoft.com/office/drawing/2014/main" id="{6F60D1D6-F911-9520-EB08-0FC0E40142B0}"/>
              </a:ext>
            </a:extLst>
          </p:cNvPr>
          <p:cNvSpPr/>
          <p:nvPr/>
        </p:nvSpPr>
        <p:spPr>
          <a:xfrm>
            <a:off x="3255561" y="3251303"/>
            <a:ext cx="509032" cy="506999"/>
          </a:xfrm>
          <a:prstGeom prst="ellipse">
            <a:avLst/>
          </a:prstGeom>
          <a:gradFill>
            <a:gsLst>
              <a:gs pos="0">
                <a:schemeClr val="accent1"/>
              </a:gs>
              <a:gs pos="100000">
                <a:schemeClr val="bg1">
                  <a:lumMod val="50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Rounded MT Bold" panose="020F0704030504030204" pitchFamily="34" charset="0"/>
              </a:rPr>
              <a:t>6</a:t>
            </a:r>
            <a:endParaRPr lang="fr-FR" sz="2400" dirty="0">
              <a:latin typeface="Arial Rounded MT Bold" panose="020F0704030504030204" pitchFamily="34" charset="0"/>
            </a:endParaRPr>
          </a:p>
        </p:txBody>
      </p:sp>
      <p:sp>
        <p:nvSpPr>
          <p:cNvPr id="318" name="Oval 317">
            <a:extLst>
              <a:ext uri="{FF2B5EF4-FFF2-40B4-BE49-F238E27FC236}">
                <a16:creationId xmlns:a16="http://schemas.microsoft.com/office/drawing/2014/main" id="{664D86B6-10C0-A6CA-C988-C9150C80819B}"/>
              </a:ext>
            </a:extLst>
          </p:cNvPr>
          <p:cNvSpPr/>
          <p:nvPr/>
        </p:nvSpPr>
        <p:spPr>
          <a:xfrm>
            <a:off x="2836461" y="3856038"/>
            <a:ext cx="509032" cy="506999"/>
          </a:xfrm>
          <a:prstGeom prst="ellipse">
            <a:avLst/>
          </a:prstGeom>
          <a:gradFill>
            <a:gsLst>
              <a:gs pos="0">
                <a:schemeClr val="accent1"/>
              </a:gs>
              <a:gs pos="100000">
                <a:schemeClr val="bg1">
                  <a:lumMod val="50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Rounded MT Bold" panose="020F0704030504030204" pitchFamily="34" charset="0"/>
              </a:rPr>
              <a:t>7</a:t>
            </a:r>
            <a:endParaRPr lang="fr-FR" sz="2400" dirty="0">
              <a:latin typeface="Arial Rounded MT Bold" panose="020F0704030504030204" pitchFamily="34" charset="0"/>
            </a:endParaRPr>
          </a:p>
        </p:txBody>
      </p:sp>
      <p:sp>
        <p:nvSpPr>
          <p:cNvPr id="319" name="Oval 318">
            <a:extLst>
              <a:ext uri="{FF2B5EF4-FFF2-40B4-BE49-F238E27FC236}">
                <a16:creationId xmlns:a16="http://schemas.microsoft.com/office/drawing/2014/main" id="{C12FD8FD-A043-E1BA-599B-960CA897FA88}"/>
              </a:ext>
            </a:extLst>
          </p:cNvPr>
          <p:cNvSpPr/>
          <p:nvPr/>
        </p:nvSpPr>
        <p:spPr>
          <a:xfrm>
            <a:off x="2436411" y="4500707"/>
            <a:ext cx="509032" cy="506999"/>
          </a:xfrm>
          <a:prstGeom prst="ellipse">
            <a:avLst/>
          </a:prstGeom>
          <a:gradFill>
            <a:gsLst>
              <a:gs pos="0">
                <a:schemeClr val="accent1"/>
              </a:gs>
              <a:gs pos="100000">
                <a:schemeClr val="bg1">
                  <a:lumMod val="50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Rounded MT Bold" panose="020F0704030504030204" pitchFamily="34" charset="0"/>
              </a:rPr>
              <a:t>8</a:t>
            </a:r>
            <a:endParaRPr lang="fr-FR" sz="2400" dirty="0">
              <a:latin typeface="Arial Rounded MT Bold" panose="020F0704030504030204" pitchFamily="34" charset="0"/>
            </a:endParaRPr>
          </a:p>
        </p:txBody>
      </p:sp>
      <p:sp>
        <p:nvSpPr>
          <p:cNvPr id="320" name="Rectangle: Rounded Corners 319">
            <a:extLst>
              <a:ext uri="{FF2B5EF4-FFF2-40B4-BE49-F238E27FC236}">
                <a16:creationId xmlns:a16="http://schemas.microsoft.com/office/drawing/2014/main" id="{B7439E3C-AD81-088C-CAB3-5DA6F3B4358C}"/>
              </a:ext>
            </a:extLst>
          </p:cNvPr>
          <p:cNvSpPr/>
          <p:nvPr/>
        </p:nvSpPr>
        <p:spPr>
          <a:xfrm>
            <a:off x="3497299" y="775744"/>
            <a:ext cx="3843082" cy="477700"/>
          </a:xfrm>
          <a:prstGeom prst="roundRect">
            <a:avLst>
              <a:gd name="adj" fmla="val 50000"/>
            </a:avLst>
          </a:prstGeom>
          <a:gradFill>
            <a:gsLst>
              <a:gs pos="0">
                <a:schemeClr val="accent1">
                  <a:lumMod val="100000"/>
                </a:schemeClr>
              </a:gs>
              <a:gs pos="100000">
                <a:schemeClr val="accent5">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u="none" dirty="0">
                <a:latin typeface="Times New Roman" panose="02020603050405020304" pitchFamily="18" charset="0"/>
                <a:cs typeface="Times New Roman" panose="02020603050405020304" pitchFamily="18" charset="0"/>
              </a:rPr>
              <a:t>Installation de SSH.</a:t>
            </a:r>
            <a:endParaRPr lang="fr-FR" sz="1200" dirty="0"/>
          </a:p>
        </p:txBody>
      </p:sp>
      <p:sp>
        <p:nvSpPr>
          <p:cNvPr id="322" name="Oval 321">
            <a:extLst>
              <a:ext uri="{FF2B5EF4-FFF2-40B4-BE49-F238E27FC236}">
                <a16:creationId xmlns:a16="http://schemas.microsoft.com/office/drawing/2014/main" id="{02CE43B5-C349-1342-6DCC-DE407024C2DD}"/>
              </a:ext>
            </a:extLst>
          </p:cNvPr>
          <p:cNvSpPr/>
          <p:nvPr/>
        </p:nvSpPr>
        <p:spPr>
          <a:xfrm>
            <a:off x="2836461" y="750612"/>
            <a:ext cx="509032" cy="506999"/>
          </a:xfrm>
          <a:prstGeom prst="ellipse">
            <a:avLst/>
          </a:prstGeom>
          <a:gradFill>
            <a:gsLst>
              <a:gs pos="0">
                <a:schemeClr val="accent1"/>
              </a:gs>
              <a:gs pos="100000">
                <a:schemeClr val="bg1">
                  <a:lumMod val="50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Rounded MT Bold" panose="020F0704030504030204" pitchFamily="34" charset="0"/>
              </a:rPr>
              <a:t>2</a:t>
            </a:r>
            <a:endParaRPr lang="fr-FR" sz="2400" dirty="0">
              <a:latin typeface="Arial Rounded MT Bold" panose="020F0704030504030204" pitchFamily="34" charset="0"/>
            </a:endParaRPr>
          </a:p>
        </p:txBody>
      </p:sp>
      <p:sp>
        <p:nvSpPr>
          <p:cNvPr id="334" name="Rectangle: Rounded Corners 333">
            <a:extLst>
              <a:ext uri="{FF2B5EF4-FFF2-40B4-BE49-F238E27FC236}">
                <a16:creationId xmlns:a16="http://schemas.microsoft.com/office/drawing/2014/main" id="{42FFCE41-67C9-90D3-B76D-985A126E407E}"/>
              </a:ext>
            </a:extLst>
          </p:cNvPr>
          <p:cNvSpPr/>
          <p:nvPr/>
        </p:nvSpPr>
        <p:spPr>
          <a:xfrm>
            <a:off x="35522" y="2182358"/>
            <a:ext cx="1634909" cy="81583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u="none" dirty="0">
                <a:solidFill>
                  <a:srgbClr val="666666"/>
                </a:solidFill>
                <a:latin typeface="Times New Roman" panose="02020603050405020304" pitchFamily="18" charset="0"/>
                <a:cs typeface="Times New Roman" panose="02020603050405020304" pitchFamily="18" charset="0"/>
              </a:rPr>
              <a:t>PLAN</a:t>
            </a:r>
            <a:endParaRPr lang="fr-FR" sz="3600" dirty="0">
              <a:solidFill>
                <a:srgbClr val="666666"/>
              </a:solidFill>
            </a:endParaRPr>
          </a:p>
        </p:txBody>
      </p:sp>
    </p:spTree>
    <p:extLst>
      <p:ext uri="{BB962C8B-B14F-4D97-AF65-F5344CB8AC3E}">
        <p14:creationId xmlns:p14="http://schemas.microsoft.com/office/powerpoint/2010/main" val="2236490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12"/>
                                        </p:tgtEl>
                                        <p:attrNameLst>
                                          <p:attrName>style.visibility</p:attrName>
                                        </p:attrNameLst>
                                      </p:cBhvr>
                                      <p:to>
                                        <p:strVal val="visible"/>
                                      </p:to>
                                    </p:set>
                                    <p:anim calcmode="lin" valueType="num">
                                      <p:cBhvr additive="base">
                                        <p:cTn id="7" dur="250" fill="hold"/>
                                        <p:tgtEl>
                                          <p:spTgt spid="312"/>
                                        </p:tgtEl>
                                        <p:attrNameLst>
                                          <p:attrName>ppt_x</p:attrName>
                                        </p:attrNameLst>
                                      </p:cBhvr>
                                      <p:tavLst>
                                        <p:tav tm="0">
                                          <p:val>
                                            <p:strVal val="0-#ppt_w/2"/>
                                          </p:val>
                                        </p:tav>
                                        <p:tav tm="100000">
                                          <p:val>
                                            <p:strVal val="#ppt_x"/>
                                          </p:val>
                                        </p:tav>
                                      </p:tavLst>
                                    </p:anim>
                                    <p:anim calcmode="lin" valueType="num">
                                      <p:cBhvr additive="base">
                                        <p:cTn id="8" dur="250" fill="hold"/>
                                        <p:tgtEl>
                                          <p:spTgt spid="3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34"/>
                                        </p:tgtEl>
                                        <p:attrNameLst>
                                          <p:attrName>style.visibility</p:attrName>
                                        </p:attrNameLst>
                                      </p:cBhvr>
                                      <p:to>
                                        <p:strVal val="visible"/>
                                      </p:to>
                                    </p:set>
                                    <p:anim calcmode="lin" valueType="num">
                                      <p:cBhvr additive="base">
                                        <p:cTn id="11" dur="500" fill="hold"/>
                                        <p:tgtEl>
                                          <p:spTgt spid="334"/>
                                        </p:tgtEl>
                                        <p:attrNameLst>
                                          <p:attrName>ppt_x</p:attrName>
                                        </p:attrNameLst>
                                      </p:cBhvr>
                                      <p:tavLst>
                                        <p:tav tm="0">
                                          <p:val>
                                            <p:strVal val="0-#ppt_w/2"/>
                                          </p:val>
                                        </p:tav>
                                        <p:tav tm="100000">
                                          <p:val>
                                            <p:strVal val="#ppt_x"/>
                                          </p:val>
                                        </p:tav>
                                      </p:tavLst>
                                    </p:anim>
                                    <p:anim calcmode="lin" valueType="num">
                                      <p:cBhvr additive="base">
                                        <p:cTn id="12" dur="500" fill="hold"/>
                                        <p:tgtEl>
                                          <p:spTgt spid="33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500"/>
                                  </p:stCondLst>
                                  <p:childTnLst>
                                    <p:set>
                                      <p:cBhvr>
                                        <p:cTn id="14" dur="1" fill="hold">
                                          <p:stCondLst>
                                            <p:cond delay="0"/>
                                          </p:stCondLst>
                                        </p:cTn>
                                        <p:tgtEl>
                                          <p:spTgt spid="313"/>
                                        </p:tgtEl>
                                        <p:attrNameLst>
                                          <p:attrName>style.visibility</p:attrName>
                                        </p:attrNameLst>
                                      </p:cBhvr>
                                      <p:to>
                                        <p:strVal val="visible"/>
                                      </p:to>
                                    </p:set>
                                    <p:anim calcmode="lin" valueType="num">
                                      <p:cBhvr additive="base">
                                        <p:cTn id="15" dur="500" fill="hold"/>
                                        <p:tgtEl>
                                          <p:spTgt spid="313"/>
                                        </p:tgtEl>
                                        <p:attrNameLst>
                                          <p:attrName>ppt_x</p:attrName>
                                        </p:attrNameLst>
                                      </p:cBhvr>
                                      <p:tavLst>
                                        <p:tav tm="0">
                                          <p:val>
                                            <p:strVal val="0-#ppt_w/2"/>
                                          </p:val>
                                        </p:tav>
                                        <p:tav tm="100000">
                                          <p:val>
                                            <p:strVal val="#ppt_x"/>
                                          </p:val>
                                        </p:tav>
                                      </p:tavLst>
                                    </p:anim>
                                    <p:anim calcmode="lin" valueType="num">
                                      <p:cBhvr additive="base">
                                        <p:cTn id="16" dur="500" fill="hold"/>
                                        <p:tgtEl>
                                          <p:spTgt spid="31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500"/>
                                  </p:stCondLst>
                                  <p:childTnLst>
                                    <p:set>
                                      <p:cBhvr>
                                        <p:cTn id="18" dur="1" fill="hold">
                                          <p:stCondLst>
                                            <p:cond delay="0"/>
                                          </p:stCondLst>
                                        </p:cTn>
                                        <p:tgtEl>
                                          <p:spTgt spid="305"/>
                                        </p:tgtEl>
                                        <p:attrNameLst>
                                          <p:attrName>style.visibility</p:attrName>
                                        </p:attrNameLst>
                                      </p:cBhvr>
                                      <p:to>
                                        <p:strVal val="visible"/>
                                      </p:to>
                                    </p:set>
                                    <p:anim calcmode="lin" valueType="num">
                                      <p:cBhvr additive="base">
                                        <p:cTn id="19" dur="500" fill="hold"/>
                                        <p:tgtEl>
                                          <p:spTgt spid="305"/>
                                        </p:tgtEl>
                                        <p:attrNameLst>
                                          <p:attrName>ppt_x</p:attrName>
                                        </p:attrNameLst>
                                      </p:cBhvr>
                                      <p:tavLst>
                                        <p:tav tm="0">
                                          <p:val>
                                            <p:strVal val="1+#ppt_w/2"/>
                                          </p:val>
                                        </p:tav>
                                        <p:tav tm="100000">
                                          <p:val>
                                            <p:strVal val="#ppt_x"/>
                                          </p:val>
                                        </p:tav>
                                      </p:tavLst>
                                    </p:anim>
                                    <p:anim calcmode="lin" valueType="num">
                                      <p:cBhvr additive="base">
                                        <p:cTn id="20" dur="500" fill="hold"/>
                                        <p:tgtEl>
                                          <p:spTgt spid="30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3000"/>
                                  </p:stCondLst>
                                  <p:childTnLst>
                                    <p:set>
                                      <p:cBhvr>
                                        <p:cTn id="22" dur="1" fill="hold">
                                          <p:stCondLst>
                                            <p:cond delay="0"/>
                                          </p:stCondLst>
                                        </p:cTn>
                                        <p:tgtEl>
                                          <p:spTgt spid="322"/>
                                        </p:tgtEl>
                                        <p:attrNameLst>
                                          <p:attrName>style.visibility</p:attrName>
                                        </p:attrNameLst>
                                      </p:cBhvr>
                                      <p:to>
                                        <p:strVal val="visible"/>
                                      </p:to>
                                    </p:set>
                                    <p:anim calcmode="lin" valueType="num">
                                      <p:cBhvr additive="base">
                                        <p:cTn id="23" dur="500" fill="hold"/>
                                        <p:tgtEl>
                                          <p:spTgt spid="322"/>
                                        </p:tgtEl>
                                        <p:attrNameLst>
                                          <p:attrName>ppt_x</p:attrName>
                                        </p:attrNameLst>
                                      </p:cBhvr>
                                      <p:tavLst>
                                        <p:tav tm="0">
                                          <p:val>
                                            <p:strVal val="0-#ppt_w/2"/>
                                          </p:val>
                                        </p:tav>
                                        <p:tav tm="100000">
                                          <p:val>
                                            <p:strVal val="#ppt_x"/>
                                          </p:val>
                                        </p:tav>
                                      </p:tavLst>
                                    </p:anim>
                                    <p:anim calcmode="lin" valueType="num">
                                      <p:cBhvr additive="base">
                                        <p:cTn id="24" dur="500" fill="hold"/>
                                        <p:tgtEl>
                                          <p:spTgt spid="3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3000"/>
                                  </p:stCondLst>
                                  <p:childTnLst>
                                    <p:set>
                                      <p:cBhvr>
                                        <p:cTn id="26" dur="1" fill="hold">
                                          <p:stCondLst>
                                            <p:cond delay="0"/>
                                          </p:stCondLst>
                                        </p:cTn>
                                        <p:tgtEl>
                                          <p:spTgt spid="320"/>
                                        </p:tgtEl>
                                        <p:attrNameLst>
                                          <p:attrName>style.visibility</p:attrName>
                                        </p:attrNameLst>
                                      </p:cBhvr>
                                      <p:to>
                                        <p:strVal val="visible"/>
                                      </p:to>
                                    </p:set>
                                    <p:anim calcmode="lin" valueType="num">
                                      <p:cBhvr additive="base">
                                        <p:cTn id="27" dur="500" fill="hold"/>
                                        <p:tgtEl>
                                          <p:spTgt spid="320"/>
                                        </p:tgtEl>
                                        <p:attrNameLst>
                                          <p:attrName>ppt_x</p:attrName>
                                        </p:attrNameLst>
                                      </p:cBhvr>
                                      <p:tavLst>
                                        <p:tav tm="0">
                                          <p:val>
                                            <p:strVal val="1+#ppt_w/2"/>
                                          </p:val>
                                        </p:tav>
                                        <p:tav tm="100000">
                                          <p:val>
                                            <p:strVal val="#ppt_x"/>
                                          </p:val>
                                        </p:tav>
                                      </p:tavLst>
                                    </p:anim>
                                    <p:anim calcmode="lin" valueType="num">
                                      <p:cBhvr additive="base">
                                        <p:cTn id="28" dur="500" fill="hold"/>
                                        <p:tgtEl>
                                          <p:spTgt spid="32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4500"/>
                                  </p:stCondLst>
                                  <p:childTnLst>
                                    <p:set>
                                      <p:cBhvr>
                                        <p:cTn id="30" dur="1" fill="hold">
                                          <p:stCondLst>
                                            <p:cond delay="0"/>
                                          </p:stCondLst>
                                        </p:cTn>
                                        <p:tgtEl>
                                          <p:spTgt spid="314"/>
                                        </p:tgtEl>
                                        <p:attrNameLst>
                                          <p:attrName>style.visibility</p:attrName>
                                        </p:attrNameLst>
                                      </p:cBhvr>
                                      <p:to>
                                        <p:strVal val="visible"/>
                                      </p:to>
                                    </p:set>
                                    <p:anim calcmode="lin" valueType="num">
                                      <p:cBhvr additive="base">
                                        <p:cTn id="31" dur="500" fill="hold"/>
                                        <p:tgtEl>
                                          <p:spTgt spid="314"/>
                                        </p:tgtEl>
                                        <p:attrNameLst>
                                          <p:attrName>ppt_x</p:attrName>
                                        </p:attrNameLst>
                                      </p:cBhvr>
                                      <p:tavLst>
                                        <p:tav tm="0">
                                          <p:val>
                                            <p:strVal val="0-#ppt_w/2"/>
                                          </p:val>
                                        </p:tav>
                                        <p:tav tm="100000">
                                          <p:val>
                                            <p:strVal val="#ppt_x"/>
                                          </p:val>
                                        </p:tav>
                                      </p:tavLst>
                                    </p:anim>
                                    <p:anim calcmode="lin" valueType="num">
                                      <p:cBhvr additive="base">
                                        <p:cTn id="32" dur="500" fill="hold"/>
                                        <p:tgtEl>
                                          <p:spTgt spid="3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4500"/>
                                  </p:stCondLst>
                                  <p:childTnLst>
                                    <p:set>
                                      <p:cBhvr>
                                        <p:cTn id="34" dur="1" fill="hold">
                                          <p:stCondLst>
                                            <p:cond delay="0"/>
                                          </p:stCondLst>
                                        </p:cTn>
                                        <p:tgtEl>
                                          <p:spTgt spid="306"/>
                                        </p:tgtEl>
                                        <p:attrNameLst>
                                          <p:attrName>style.visibility</p:attrName>
                                        </p:attrNameLst>
                                      </p:cBhvr>
                                      <p:to>
                                        <p:strVal val="visible"/>
                                      </p:to>
                                    </p:set>
                                    <p:anim calcmode="lin" valueType="num">
                                      <p:cBhvr additive="base">
                                        <p:cTn id="35" dur="500" fill="hold"/>
                                        <p:tgtEl>
                                          <p:spTgt spid="306"/>
                                        </p:tgtEl>
                                        <p:attrNameLst>
                                          <p:attrName>ppt_x</p:attrName>
                                        </p:attrNameLst>
                                      </p:cBhvr>
                                      <p:tavLst>
                                        <p:tav tm="0">
                                          <p:val>
                                            <p:strVal val="1+#ppt_w/2"/>
                                          </p:val>
                                        </p:tav>
                                        <p:tav tm="100000">
                                          <p:val>
                                            <p:strVal val="#ppt_x"/>
                                          </p:val>
                                        </p:tav>
                                      </p:tavLst>
                                    </p:anim>
                                    <p:anim calcmode="lin" valueType="num">
                                      <p:cBhvr additive="base">
                                        <p:cTn id="36" dur="500" fill="hold"/>
                                        <p:tgtEl>
                                          <p:spTgt spid="30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6000"/>
                                  </p:stCondLst>
                                  <p:childTnLst>
                                    <p:set>
                                      <p:cBhvr>
                                        <p:cTn id="38" dur="1" fill="hold">
                                          <p:stCondLst>
                                            <p:cond delay="0"/>
                                          </p:stCondLst>
                                        </p:cTn>
                                        <p:tgtEl>
                                          <p:spTgt spid="315"/>
                                        </p:tgtEl>
                                        <p:attrNameLst>
                                          <p:attrName>style.visibility</p:attrName>
                                        </p:attrNameLst>
                                      </p:cBhvr>
                                      <p:to>
                                        <p:strVal val="visible"/>
                                      </p:to>
                                    </p:set>
                                    <p:anim calcmode="lin" valueType="num">
                                      <p:cBhvr additive="base">
                                        <p:cTn id="39" dur="500" fill="hold"/>
                                        <p:tgtEl>
                                          <p:spTgt spid="315"/>
                                        </p:tgtEl>
                                        <p:attrNameLst>
                                          <p:attrName>ppt_x</p:attrName>
                                        </p:attrNameLst>
                                      </p:cBhvr>
                                      <p:tavLst>
                                        <p:tav tm="0">
                                          <p:val>
                                            <p:strVal val="0-#ppt_w/2"/>
                                          </p:val>
                                        </p:tav>
                                        <p:tav tm="100000">
                                          <p:val>
                                            <p:strVal val="#ppt_x"/>
                                          </p:val>
                                        </p:tav>
                                      </p:tavLst>
                                    </p:anim>
                                    <p:anim calcmode="lin" valueType="num">
                                      <p:cBhvr additive="base">
                                        <p:cTn id="40" dur="500" fill="hold"/>
                                        <p:tgtEl>
                                          <p:spTgt spid="31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6000"/>
                                  </p:stCondLst>
                                  <p:childTnLst>
                                    <p:set>
                                      <p:cBhvr>
                                        <p:cTn id="42" dur="1" fill="hold">
                                          <p:stCondLst>
                                            <p:cond delay="0"/>
                                          </p:stCondLst>
                                        </p:cTn>
                                        <p:tgtEl>
                                          <p:spTgt spid="307"/>
                                        </p:tgtEl>
                                        <p:attrNameLst>
                                          <p:attrName>style.visibility</p:attrName>
                                        </p:attrNameLst>
                                      </p:cBhvr>
                                      <p:to>
                                        <p:strVal val="visible"/>
                                      </p:to>
                                    </p:set>
                                    <p:anim calcmode="lin" valueType="num">
                                      <p:cBhvr additive="base">
                                        <p:cTn id="43" dur="500" fill="hold"/>
                                        <p:tgtEl>
                                          <p:spTgt spid="307"/>
                                        </p:tgtEl>
                                        <p:attrNameLst>
                                          <p:attrName>ppt_x</p:attrName>
                                        </p:attrNameLst>
                                      </p:cBhvr>
                                      <p:tavLst>
                                        <p:tav tm="0">
                                          <p:val>
                                            <p:strVal val="1+#ppt_w/2"/>
                                          </p:val>
                                        </p:tav>
                                        <p:tav tm="100000">
                                          <p:val>
                                            <p:strVal val="#ppt_x"/>
                                          </p:val>
                                        </p:tav>
                                      </p:tavLst>
                                    </p:anim>
                                    <p:anim calcmode="lin" valueType="num">
                                      <p:cBhvr additive="base">
                                        <p:cTn id="44" dur="500" fill="hold"/>
                                        <p:tgtEl>
                                          <p:spTgt spid="30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7500"/>
                                  </p:stCondLst>
                                  <p:childTnLst>
                                    <p:set>
                                      <p:cBhvr>
                                        <p:cTn id="46" dur="1" fill="hold">
                                          <p:stCondLst>
                                            <p:cond delay="0"/>
                                          </p:stCondLst>
                                        </p:cTn>
                                        <p:tgtEl>
                                          <p:spTgt spid="316"/>
                                        </p:tgtEl>
                                        <p:attrNameLst>
                                          <p:attrName>style.visibility</p:attrName>
                                        </p:attrNameLst>
                                      </p:cBhvr>
                                      <p:to>
                                        <p:strVal val="visible"/>
                                      </p:to>
                                    </p:set>
                                    <p:anim calcmode="lin" valueType="num">
                                      <p:cBhvr additive="base">
                                        <p:cTn id="47" dur="500" fill="hold"/>
                                        <p:tgtEl>
                                          <p:spTgt spid="316"/>
                                        </p:tgtEl>
                                        <p:attrNameLst>
                                          <p:attrName>ppt_x</p:attrName>
                                        </p:attrNameLst>
                                      </p:cBhvr>
                                      <p:tavLst>
                                        <p:tav tm="0">
                                          <p:val>
                                            <p:strVal val="0-#ppt_w/2"/>
                                          </p:val>
                                        </p:tav>
                                        <p:tav tm="100000">
                                          <p:val>
                                            <p:strVal val="#ppt_x"/>
                                          </p:val>
                                        </p:tav>
                                      </p:tavLst>
                                    </p:anim>
                                    <p:anim calcmode="lin" valueType="num">
                                      <p:cBhvr additive="base">
                                        <p:cTn id="48" dur="500" fill="hold"/>
                                        <p:tgtEl>
                                          <p:spTgt spid="31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7500"/>
                                  </p:stCondLst>
                                  <p:childTnLst>
                                    <p:set>
                                      <p:cBhvr>
                                        <p:cTn id="50" dur="1" fill="hold">
                                          <p:stCondLst>
                                            <p:cond delay="0"/>
                                          </p:stCondLst>
                                        </p:cTn>
                                        <p:tgtEl>
                                          <p:spTgt spid="308"/>
                                        </p:tgtEl>
                                        <p:attrNameLst>
                                          <p:attrName>style.visibility</p:attrName>
                                        </p:attrNameLst>
                                      </p:cBhvr>
                                      <p:to>
                                        <p:strVal val="visible"/>
                                      </p:to>
                                    </p:set>
                                    <p:anim calcmode="lin" valueType="num">
                                      <p:cBhvr additive="base">
                                        <p:cTn id="51" dur="500" fill="hold"/>
                                        <p:tgtEl>
                                          <p:spTgt spid="308"/>
                                        </p:tgtEl>
                                        <p:attrNameLst>
                                          <p:attrName>ppt_x</p:attrName>
                                        </p:attrNameLst>
                                      </p:cBhvr>
                                      <p:tavLst>
                                        <p:tav tm="0">
                                          <p:val>
                                            <p:strVal val="1+#ppt_w/2"/>
                                          </p:val>
                                        </p:tav>
                                        <p:tav tm="100000">
                                          <p:val>
                                            <p:strVal val="#ppt_x"/>
                                          </p:val>
                                        </p:tav>
                                      </p:tavLst>
                                    </p:anim>
                                    <p:anim calcmode="lin" valueType="num">
                                      <p:cBhvr additive="base">
                                        <p:cTn id="52" dur="500" fill="hold"/>
                                        <p:tgtEl>
                                          <p:spTgt spid="30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9000"/>
                                  </p:stCondLst>
                                  <p:childTnLst>
                                    <p:set>
                                      <p:cBhvr>
                                        <p:cTn id="54" dur="1" fill="hold">
                                          <p:stCondLst>
                                            <p:cond delay="0"/>
                                          </p:stCondLst>
                                        </p:cTn>
                                        <p:tgtEl>
                                          <p:spTgt spid="317"/>
                                        </p:tgtEl>
                                        <p:attrNameLst>
                                          <p:attrName>style.visibility</p:attrName>
                                        </p:attrNameLst>
                                      </p:cBhvr>
                                      <p:to>
                                        <p:strVal val="visible"/>
                                      </p:to>
                                    </p:set>
                                    <p:anim calcmode="lin" valueType="num">
                                      <p:cBhvr additive="base">
                                        <p:cTn id="55" dur="500" fill="hold"/>
                                        <p:tgtEl>
                                          <p:spTgt spid="317"/>
                                        </p:tgtEl>
                                        <p:attrNameLst>
                                          <p:attrName>ppt_x</p:attrName>
                                        </p:attrNameLst>
                                      </p:cBhvr>
                                      <p:tavLst>
                                        <p:tav tm="0">
                                          <p:val>
                                            <p:strVal val="0-#ppt_w/2"/>
                                          </p:val>
                                        </p:tav>
                                        <p:tav tm="100000">
                                          <p:val>
                                            <p:strVal val="#ppt_x"/>
                                          </p:val>
                                        </p:tav>
                                      </p:tavLst>
                                    </p:anim>
                                    <p:anim calcmode="lin" valueType="num">
                                      <p:cBhvr additive="base">
                                        <p:cTn id="56" dur="500" fill="hold"/>
                                        <p:tgtEl>
                                          <p:spTgt spid="317"/>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9000"/>
                                  </p:stCondLst>
                                  <p:childTnLst>
                                    <p:set>
                                      <p:cBhvr>
                                        <p:cTn id="58" dur="1" fill="hold">
                                          <p:stCondLst>
                                            <p:cond delay="0"/>
                                          </p:stCondLst>
                                        </p:cTn>
                                        <p:tgtEl>
                                          <p:spTgt spid="309"/>
                                        </p:tgtEl>
                                        <p:attrNameLst>
                                          <p:attrName>style.visibility</p:attrName>
                                        </p:attrNameLst>
                                      </p:cBhvr>
                                      <p:to>
                                        <p:strVal val="visible"/>
                                      </p:to>
                                    </p:set>
                                    <p:anim calcmode="lin" valueType="num">
                                      <p:cBhvr additive="base">
                                        <p:cTn id="59" dur="500" fill="hold"/>
                                        <p:tgtEl>
                                          <p:spTgt spid="309"/>
                                        </p:tgtEl>
                                        <p:attrNameLst>
                                          <p:attrName>ppt_x</p:attrName>
                                        </p:attrNameLst>
                                      </p:cBhvr>
                                      <p:tavLst>
                                        <p:tav tm="0">
                                          <p:val>
                                            <p:strVal val="1+#ppt_w/2"/>
                                          </p:val>
                                        </p:tav>
                                        <p:tav tm="100000">
                                          <p:val>
                                            <p:strVal val="#ppt_x"/>
                                          </p:val>
                                        </p:tav>
                                      </p:tavLst>
                                    </p:anim>
                                    <p:anim calcmode="lin" valueType="num">
                                      <p:cBhvr additive="base">
                                        <p:cTn id="60" dur="500" fill="hold"/>
                                        <p:tgtEl>
                                          <p:spTgt spid="30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10500"/>
                                  </p:stCondLst>
                                  <p:childTnLst>
                                    <p:set>
                                      <p:cBhvr>
                                        <p:cTn id="62" dur="1" fill="hold">
                                          <p:stCondLst>
                                            <p:cond delay="0"/>
                                          </p:stCondLst>
                                        </p:cTn>
                                        <p:tgtEl>
                                          <p:spTgt spid="318"/>
                                        </p:tgtEl>
                                        <p:attrNameLst>
                                          <p:attrName>style.visibility</p:attrName>
                                        </p:attrNameLst>
                                      </p:cBhvr>
                                      <p:to>
                                        <p:strVal val="visible"/>
                                      </p:to>
                                    </p:set>
                                    <p:anim calcmode="lin" valueType="num">
                                      <p:cBhvr additive="base">
                                        <p:cTn id="63" dur="500" fill="hold"/>
                                        <p:tgtEl>
                                          <p:spTgt spid="318"/>
                                        </p:tgtEl>
                                        <p:attrNameLst>
                                          <p:attrName>ppt_x</p:attrName>
                                        </p:attrNameLst>
                                      </p:cBhvr>
                                      <p:tavLst>
                                        <p:tav tm="0">
                                          <p:val>
                                            <p:strVal val="0-#ppt_w/2"/>
                                          </p:val>
                                        </p:tav>
                                        <p:tav tm="100000">
                                          <p:val>
                                            <p:strVal val="#ppt_x"/>
                                          </p:val>
                                        </p:tav>
                                      </p:tavLst>
                                    </p:anim>
                                    <p:anim calcmode="lin" valueType="num">
                                      <p:cBhvr additive="base">
                                        <p:cTn id="64" dur="500" fill="hold"/>
                                        <p:tgtEl>
                                          <p:spTgt spid="318"/>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10500"/>
                                  </p:stCondLst>
                                  <p:childTnLst>
                                    <p:set>
                                      <p:cBhvr>
                                        <p:cTn id="66" dur="1" fill="hold">
                                          <p:stCondLst>
                                            <p:cond delay="0"/>
                                          </p:stCondLst>
                                        </p:cTn>
                                        <p:tgtEl>
                                          <p:spTgt spid="310"/>
                                        </p:tgtEl>
                                        <p:attrNameLst>
                                          <p:attrName>style.visibility</p:attrName>
                                        </p:attrNameLst>
                                      </p:cBhvr>
                                      <p:to>
                                        <p:strVal val="visible"/>
                                      </p:to>
                                    </p:set>
                                    <p:anim calcmode="lin" valueType="num">
                                      <p:cBhvr additive="base">
                                        <p:cTn id="67" dur="500" fill="hold"/>
                                        <p:tgtEl>
                                          <p:spTgt spid="310"/>
                                        </p:tgtEl>
                                        <p:attrNameLst>
                                          <p:attrName>ppt_x</p:attrName>
                                        </p:attrNameLst>
                                      </p:cBhvr>
                                      <p:tavLst>
                                        <p:tav tm="0">
                                          <p:val>
                                            <p:strVal val="1+#ppt_w/2"/>
                                          </p:val>
                                        </p:tav>
                                        <p:tav tm="100000">
                                          <p:val>
                                            <p:strVal val="#ppt_x"/>
                                          </p:val>
                                        </p:tav>
                                      </p:tavLst>
                                    </p:anim>
                                    <p:anim calcmode="lin" valueType="num">
                                      <p:cBhvr additive="base">
                                        <p:cTn id="68" dur="500" fill="hold"/>
                                        <p:tgtEl>
                                          <p:spTgt spid="310"/>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12000"/>
                                  </p:stCondLst>
                                  <p:childTnLst>
                                    <p:set>
                                      <p:cBhvr>
                                        <p:cTn id="70" dur="1" fill="hold">
                                          <p:stCondLst>
                                            <p:cond delay="0"/>
                                          </p:stCondLst>
                                        </p:cTn>
                                        <p:tgtEl>
                                          <p:spTgt spid="319"/>
                                        </p:tgtEl>
                                        <p:attrNameLst>
                                          <p:attrName>style.visibility</p:attrName>
                                        </p:attrNameLst>
                                      </p:cBhvr>
                                      <p:to>
                                        <p:strVal val="visible"/>
                                      </p:to>
                                    </p:set>
                                    <p:anim calcmode="lin" valueType="num">
                                      <p:cBhvr additive="base">
                                        <p:cTn id="71" dur="500" fill="hold"/>
                                        <p:tgtEl>
                                          <p:spTgt spid="319"/>
                                        </p:tgtEl>
                                        <p:attrNameLst>
                                          <p:attrName>ppt_x</p:attrName>
                                        </p:attrNameLst>
                                      </p:cBhvr>
                                      <p:tavLst>
                                        <p:tav tm="0">
                                          <p:val>
                                            <p:strVal val="0-#ppt_w/2"/>
                                          </p:val>
                                        </p:tav>
                                        <p:tav tm="100000">
                                          <p:val>
                                            <p:strVal val="#ppt_x"/>
                                          </p:val>
                                        </p:tav>
                                      </p:tavLst>
                                    </p:anim>
                                    <p:anim calcmode="lin" valueType="num">
                                      <p:cBhvr additive="base">
                                        <p:cTn id="72" dur="500" fill="hold"/>
                                        <p:tgtEl>
                                          <p:spTgt spid="319"/>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12000"/>
                                  </p:stCondLst>
                                  <p:childTnLst>
                                    <p:set>
                                      <p:cBhvr>
                                        <p:cTn id="74" dur="1" fill="hold">
                                          <p:stCondLst>
                                            <p:cond delay="0"/>
                                          </p:stCondLst>
                                        </p:cTn>
                                        <p:tgtEl>
                                          <p:spTgt spid="311"/>
                                        </p:tgtEl>
                                        <p:attrNameLst>
                                          <p:attrName>style.visibility</p:attrName>
                                        </p:attrNameLst>
                                      </p:cBhvr>
                                      <p:to>
                                        <p:strVal val="visible"/>
                                      </p:to>
                                    </p:set>
                                    <p:anim calcmode="lin" valueType="num">
                                      <p:cBhvr additive="base">
                                        <p:cTn id="75" dur="500" fill="hold"/>
                                        <p:tgtEl>
                                          <p:spTgt spid="311"/>
                                        </p:tgtEl>
                                        <p:attrNameLst>
                                          <p:attrName>ppt_x</p:attrName>
                                        </p:attrNameLst>
                                      </p:cBhvr>
                                      <p:tavLst>
                                        <p:tav tm="0">
                                          <p:val>
                                            <p:strVal val="1+#ppt_w/2"/>
                                          </p:val>
                                        </p:tav>
                                        <p:tav tm="100000">
                                          <p:val>
                                            <p:strVal val="#ppt_x"/>
                                          </p:val>
                                        </p:tav>
                                      </p:tavLst>
                                    </p:anim>
                                    <p:anim calcmode="lin" valueType="num">
                                      <p:cBhvr additive="base">
                                        <p:cTn id="76" dur="500" fill="hold"/>
                                        <p:tgtEl>
                                          <p:spTgt spid="3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2" grpId="0" animBg="1"/>
      <p:bldP spid="3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4" name="Image 3">
            <a:extLst>
              <a:ext uri="{FF2B5EF4-FFF2-40B4-BE49-F238E27FC236}">
                <a16:creationId xmlns:a16="http://schemas.microsoft.com/office/drawing/2014/main" id="{2E822C2F-41DC-6E9D-EF6E-0BE640EC7B7D}"/>
              </a:ext>
            </a:extLst>
          </p:cNvPr>
          <p:cNvPicPr>
            <a:picLocks noChangeAspect="1"/>
          </p:cNvPicPr>
          <p:nvPr/>
        </p:nvPicPr>
        <p:blipFill>
          <a:blip r:embed="rId3"/>
          <a:stretch>
            <a:fillRect/>
          </a:stretch>
        </p:blipFill>
        <p:spPr>
          <a:xfrm>
            <a:off x="124009" y="767112"/>
            <a:ext cx="3985233" cy="3888675"/>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97A26002-9FE9-EF08-0FF0-94D626272A55}"/>
              </a:ext>
            </a:extLst>
          </p:cNvPr>
          <p:cNvPicPr>
            <a:picLocks noChangeAspect="1"/>
          </p:cNvPicPr>
          <p:nvPr/>
        </p:nvPicPr>
        <p:blipFill rotWithShape="1">
          <a:blip r:embed="rId4"/>
          <a:srcRect l="13049" t="22981" r="53056" b="28239"/>
          <a:stretch/>
        </p:blipFill>
        <p:spPr>
          <a:xfrm>
            <a:off x="4216369" y="767112"/>
            <a:ext cx="4803622" cy="3888675"/>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AB1C9996-EAE3-C7D7-7000-C93B06B7EED5}"/>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783B4C0B-B80F-0FA3-E477-C13E46907CD3}"/>
              </a:ext>
            </a:extLst>
          </p:cNvPr>
          <p:cNvSpPr txBox="1">
            <a:spLocks/>
          </p:cNvSpPr>
          <p:nvPr/>
        </p:nvSpPr>
        <p:spPr>
          <a:xfrm>
            <a:off x="593513" y="-411204"/>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sz="2000" u="none" dirty="0">
                <a:latin typeface="Times New Roman" panose="02020603050405020304" pitchFamily="18" charset="0"/>
                <a:cs typeface="Times New Roman" panose="02020603050405020304" pitchFamily="18" charset="0"/>
              </a:rPr>
              <a:t>SSH vs Telnet (démonstration GNS3)</a:t>
            </a:r>
            <a:endParaRPr lang="fr-FR" dirty="0">
              <a:solidFill>
                <a:schemeClr val="accent4"/>
              </a:solidFill>
            </a:endParaRPr>
          </a:p>
        </p:txBody>
      </p:sp>
    </p:spTree>
    <p:extLst>
      <p:ext uri="{BB962C8B-B14F-4D97-AF65-F5344CB8AC3E}">
        <p14:creationId xmlns:p14="http://schemas.microsoft.com/office/powerpoint/2010/main" val="176601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4" name="Image 3">
            <a:extLst>
              <a:ext uri="{FF2B5EF4-FFF2-40B4-BE49-F238E27FC236}">
                <a16:creationId xmlns:a16="http://schemas.microsoft.com/office/drawing/2014/main" id="{C6130840-2F1E-11ED-555A-CD6E672DED05}"/>
              </a:ext>
            </a:extLst>
          </p:cNvPr>
          <p:cNvPicPr>
            <a:picLocks noChangeAspect="1"/>
          </p:cNvPicPr>
          <p:nvPr/>
        </p:nvPicPr>
        <p:blipFill rotWithShape="1">
          <a:blip r:embed="rId3"/>
          <a:srcRect l="7171" t="5802" r="83645" b="82675"/>
          <a:stretch/>
        </p:blipFill>
        <p:spPr>
          <a:xfrm>
            <a:off x="423702" y="1140048"/>
            <a:ext cx="3676023" cy="3195130"/>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EDCB7875-D559-3F15-84CA-8296BEE0B2C3}"/>
              </a:ext>
            </a:extLst>
          </p:cNvPr>
          <p:cNvPicPr>
            <a:picLocks noChangeAspect="1"/>
          </p:cNvPicPr>
          <p:nvPr/>
        </p:nvPicPr>
        <p:blipFill>
          <a:blip r:embed="rId4"/>
          <a:stretch>
            <a:fillRect/>
          </a:stretch>
        </p:blipFill>
        <p:spPr>
          <a:xfrm>
            <a:off x="4486452" y="1797237"/>
            <a:ext cx="4296192" cy="1549025"/>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FD5FDCCA-9245-B987-3AA2-80A0D8004246}"/>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B9BB62B1-A397-D330-435C-354D1A1855CA}"/>
              </a:ext>
            </a:extLst>
          </p:cNvPr>
          <p:cNvSpPr txBox="1">
            <a:spLocks/>
          </p:cNvSpPr>
          <p:nvPr/>
        </p:nvSpPr>
        <p:spPr>
          <a:xfrm>
            <a:off x="593513" y="-411204"/>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sz="2000" u="none" dirty="0">
                <a:latin typeface="Times New Roman" panose="02020603050405020304" pitchFamily="18" charset="0"/>
                <a:cs typeface="Times New Roman" panose="02020603050405020304" pitchFamily="18" charset="0"/>
              </a:rPr>
              <a:t>SSH vs Telnet (démonstration GNS3)</a:t>
            </a:r>
            <a:endParaRPr lang="fr-FR" dirty="0">
              <a:solidFill>
                <a:schemeClr val="accent4"/>
              </a:solidFill>
            </a:endParaRPr>
          </a:p>
        </p:txBody>
      </p:sp>
    </p:spTree>
    <p:extLst>
      <p:ext uri="{BB962C8B-B14F-4D97-AF65-F5344CB8AC3E}">
        <p14:creationId xmlns:p14="http://schemas.microsoft.com/office/powerpoint/2010/main" val="709404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5" name="Image 4">
            <a:extLst>
              <a:ext uri="{FF2B5EF4-FFF2-40B4-BE49-F238E27FC236}">
                <a16:creationId xmlns:a16="http://schemas.microsoft.com/office/drawing/2014/main" id="{F828CAF6-84C0-558E-B457-ABC340192D8A}"/>
              </a:ext>
            </a:extLst>
          </p:cNvPr>
          <p:cNvPicPr>
            <a:picLocks noChangeAspect="1"/>
          </p:cNvPicPr>
          <p:nvPr/>
        </p:nvPicPr>
        <p:blipFill rotWithShape="1">
          <a:blip r:embed="rId3"/>
          <a:srcRect l="25985" t="11008" r="36803" b="23426"/>
          <a:stretch/>
        </p:blipFill>
        <p:spPr>
          <a:xfrm>
            <a:off x="5395836" y="998047"/>
            <a:ext cx="3546857" cy="3515374"/>
          </a:xfrm>
          <a:prstGeom prst="rect">
            <a:avLst/>
          </a:prstGeom>
        </p:spPr>
      </p:pic>
      <p:sp>
        <p:nvSpPr>
          <p:cNvPr id="2" name="Rectangle 1">
            <a:extLst>
              <a:ext uri="{FF2B5EF4-FFF2-40B4-BE49-F238E27FC236}">
                <a16:creationId xmlns:a16="http://schemas.microsoft.com/office/drawing/2014/main" id="{7EA08698-AAF5-FFBB-B167-21A79F3523E2}"/>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FB33FFD3-95F7-7F7B-B7EC-40B32F3FB2BD}"/>
              </a:ext>
            </a:extLst>
          </p:cNvPr>
          <p:cNvSpPr txBox="1">
            <a:spLocks/>
          </p:cNvSpPr>
          <p:nvPr/>
        </p:nvSpPr>
        <p:spPr>
          <a:xfrm>
            <a:off x="593513" y="-220654"/>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latin typeface="Times New Roman" panose="02020603050405020304" pitchFamily="18" charset="0"/>
                <a:cs typeface="Times New Roman" panose="02020603050405020304" pitchFamily="18" charset="0"/>
              </a:rPr>
              <a:t>Accès à distance a un routeur par Telnet</a:t>
            </a:r>
          </a:p>
          <a:p>
            <a:r>
              <a:rPr lang="fr-FR" dirty="0">
                <a:latin typeface="Times New Roman" panose="02020603050405020304" pitchFamily="18" charset="0"/>
                <a:cs typeface="Times New Roman" panose="02020603050405020304" pitchFamily="18" charset="0"/>
              </a:rPr>
              <a:t>Capteur avec Wireshark</a:t>
            </a:r>
            <a:endParaRPr lang="fr-FR" sz="2000" u="none" dirty="0">
              <a:latin typeface="Times New Roman" panose="02020603050405020304" pitchFamily="18" charset="0"/>
              <a:cs typeface="Times New Roman" panose="02020603050405020304" pitchFamily="18" charset="0"/>
            </a:endParaRPr>
          </a:p>
        </p:txBody>
      </p:sp>
      <p:pic>
        <p:nvPicPr>
          <p:cNvPr id="7" name="Image 3">
            <a:extLst>
              <a:ext uri="{FF2B5EF4-FFF2-40B4-BE49-F238E27FC236}">
                <a16:creationId xmlns:a16="http://schemas.microsoft.com/office/drawing/2014/main" id="{F2D5CBF3-45EA-88CF-BEDC-2E7D61457DBA}"/>
              </a:ext>
            </a:extLst>
          </p:cNvPr>
          <p:cNvPicPr>
            <a:picLocks noChangeAspect="1"/>
          </p:cNvPicPr>
          <p:nvPr/>
        </p:nvPicPr>
        <p:blipFill rotWithShape="1">
          <a:blip r:embed="rId4"/>
          <a:srcRect l="37381" t="15827" r="5364" b="18049"/>
          <a:stretch/>
        </p:blipFill>
        <p:spPr>
          <a:xfrm>
            <a:off x="154930" y="1196908"/>
            <a:ext cx="4944899" cy="3212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5611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6" name="Image 5">
            <a:extLst>
              <a:ext uri="{FF2B5EF4-FFF2-40B4-BE49-F238E27FC236}">
                <a16:creationId xmlns:a16="http://schemas.microsoft.com/office/drawing/2014/main" id="{176B8567-BD2D-E005-0DF0-E8185288FA57}"/>
              </a:ext>
            </a:extLst>
          </p:cNvPr>
          <p:cNvPicPr>
            <a:picLocks noChangeAspect="1"/>
          </p:cNvPicPr>
          <p:nvPr/>
        </p:nvPicPr>
        <p:blipFill rotWithShape="1">
          <a:blip r:embed="rId3"/>
          <a:srcRect l="29952" t="15172" r="10093" b="40089"/>
          <a:stretch/>
        </p:blipFill>
        <p:spPr>
          <a:xfrm>
            <a:off x="800100" y="851802"/>
            <a:ext cx="7277100" cy="3054569"/>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CFD1EE3E-8289-7AF1-FDF4-EFD3EC5756B1}"/>
              </a:ext>
            </a:extLst>
          </p:cNvPr>
          <p:cNvPicPr>
            <a:picLocks noChangeAspect="1"/>
          </p:cNvPicPr>
          <p:nvPr/>
        </p:nvPicPr>
        <p:blipFill rotWithShape="1">
          <a:blip r:embed="rId4"/>
          <a:srcRect l="29857" t="52153" r="10171" b="38558"/>
          <a:stretch/>
        </p:blipFill>
        <p:spPr>
          <a:xfrm>
            <a:off x="800100" y="3903155"/>
            <a:ext cx="7277100" cy="63595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2D533844-F655-170F-187F-C080E6370124}"/>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Google Shape;97;p15">
            <a:extLst>
              <a:ext uri="{FF2B5EF4-FFF2-40B4-BE49-F238E27FC236}">
                <a16:creationId xmlns:a16="http://schemas.microsoft.com/office/drawing/2014/main" id="{5A7AA95B-B8C1-7888-30A0-FA198DB6095B}"/>
              </a:ext>
            </a:extLst>
          </p:cNvPr>
          <p:cNvSpPr txBox="1">
            <a:spLocks/>
          </p:cNvSpPr>
          <p:nvPr/>
        </p:nvSpPr>
        <p:spPr>
          <a:xfrm>
            <a:off x="593513" y="-411204"/>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sz="2000" u="none" dirty="0">
                <a:latin typeface="Times New Roman" panose="02020603050405020304" pitchFamily="18" charset="0"/>
                <a:cs typeface="Times New Roman" panose="02020603050405020304" pitchFamily="18" charset="0"/>
              </a:rPr>
              <a:t>SSH vs Telnet (démonstration GNS3)</a:t>
            </a:r>
            <a:endParaRPr lang="fr-FR" dirty="0">
              <a:solidFill>
                <a:schemeClr val="accent4"/>
              </a:solidFill>
            </a:endParaRPr>
          </a:p>
        </p:txBody>
      </p:sp>
    </p:spTree>
    <p:extLst>
      <p:ext uri="{BB962C8B-B14F-4D97-AF65-F5344CB8AC3E}">
        <p14:creationId xmlns:p14="http://schemas.microsoft.com/office/powerpoint/2010/main" val="4150579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4" name="Image 3">
            <a:extLst>
              <a:ext uri="{FF2B5EF4-FFF2-40B4-BE49-F238E27FC236}">
                <a16:creationId xmlns:a16="http://schemas.microsoft.com/office/drawing/2014/main" id="{C34BC526-8B35-131A-478A-AB5D7F836BFE}"/>
              </a:ext>
            </a:extLst>
          </p:cNvPr>
          <p:cNvPicPr>
            <a:picLocks noChangeAspect="1"/>
          </p:cNvPicPr>
          <p:nvPr/>
        </p:nvPicPr>
        <p:blipFill rotWithShape="1">
          <a:blip r:embed="rId3"/>
          <a:srcRect l="638" t="1055" r="1953" b="1159"/>
          <a:stretch/>
        </p:blipFill>
        <p:spPr>
          <a:xfrm>
            <a:off x="474464" y="909382"/>
            <a:ext cx="4094323" cy="4037269"/>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3E3555C3-6132-654E-A56E-ECAAD0A574C1}"/>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DE5E6F89-9845-B9FB-4A42-7DC7DD56018C}"/>
              </a:ext>
            </a:extLst>
          </p:cNvPr>
          <p:cNvSpPr txBox="1">
            <a:spLocks/>
          </p:cNvSpPr>
          <p:nvPr/>
        </p:nvSpPr>
        <p:spPr>
          <a:xfrm>
            <a:off x="593513" y="-411204"/>
            <a:ext cx="8085221" cy="11874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sz="2000" u="none" dirty="0">
                <a:latin typeface="Times New Roman" panose="02020603050405020304" pitchFamily="18" charset="0"/>
                <a:cs typeface="Times New Roman" panose="02020603050405020304" pitchFamily="18" charset="0"/>
              </a:rPr>
              <a:t>SSH vs Telnet (démonstration GNS3)</a:t>
            </a:r>
          </a:p>
          <a:p>
            <a:r>
              <a:rPr lang="fr-FR" dirty="0">
                <a:latin typeface="Times New Roman" panose="02020603050405020304" pitchFamily="18" charset="0"/>
                <a:cs typeface="Times New Roman" panose="02020603050405020304" pitchFamily="18" charset="0"/>
              </a:rPr>
              <a:t>Connexion SSH avec PuTTY</a:t>
            </a:r>
            <a:endParaRPr lang="fr-FR" sz="2000" u="none" dirty="0">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58ADB347-3FA1-C006-0B01-A3D3736CCDEF}"/>
              </a:ext>
            </a:extLst>
          </p:cNvPr>
          <p:cNvPicPr>
            <a:picLocks noChangeAspect="1"/>
          </p:cNvPicPr>
          <p:nvPr/>
        </p:nvPicPr>
        <p:blipFill rotWithShape="1">
          <a:blip r:embed="rId4"/>
          <a:srcRect l="34959" t="41409" r="34858" b="37867"/>
          <a:stretch/>
        </p:blipFill>
        <p:spPr>
          <a:xfrm>
            <a:off x="4763773" y="909382"/>
            <a:ext cx="4033833" cy="1557923"/>
          </a:xfrm>
          <a:prstGeom prst="rect">
            <a:avLst/>
          </a:prstGeom>
        </p:spPr>
      </p:pic>
      <p:pic>
        <p:nvPicPr>
          <p:cNvPr id="6" name="Image 5">
            <a:extLst>
              <a:ext uri="{FF2B5EF4-FFF2-40B4-BE49-F238E27FC236}">
                <a16:creationId xmlns:a16="http://schemas.microsoft.com/office/drawing/2014/main" id="{D7BE559D-72E1-8256-CEFE-457814FD662E}"/>
              </a:ext>
            </a:extLst>
          </p:cNvPr>
          <p:cNvPicPr>
            <a:picLocks noChangeAspect="1"/>
          </p:cNvPicPr>
          <p:nvPr/>
        </p:nvPicPr>
        <p:blipFill rotWithShape="1">
          <a:blip r:embed="rId5"/>
          <a:srcRect l="34147" t="34905" r="35237" b="31560"/>
          <a:stretch/>
        </p:blipFill>
        <p:spPr>
          <a:xfrm>
            <a:off x="4763773" y="2467305"/>
            <a:ext cx="4033833" cy="2485315"/>
          </a:xfrm>
          <a:prstGeom prst="rect">
            <a:avLst/>
          </a:prstGeom>
        </p:spPr>
      </p:pic>
    </p:spTree>
    <p:extLst>
      <p:ext uri="{BB962C8B-B14F-4D97-AF65-F5344CB8AC3E}">
        <p14:creationId xmlns:p14="http://schemas.microsoft.com/office/powerpoint/2010/main" val="352068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4" name="Image 3">
            <a:extLst>
              <a:ext uri="{FF2B5EF4-FFF2-40B4-BE49-F238E27FC236}">
                <a16:creationId xmlns:a16="http://schemas.microsoft.com/office/drawing/2014/main" id="{DE48C7E3-2D6C-6FD9-10B7-76E6DAC58E08}"/>
              </a:ext>
            </a:extLst>
          </p:cNvPr>
          <p:cNvPicPr>
            <a:picLocks noChangeAspect="1"/>
          </p:cNvPicPr>
          <p:nvPr/>
        </p:nvPicPr>
        <p:blipFill rotWithShape="1">
          <a:blip r:embed="rId3"/>
          <a:srcRect l="8264" t="14625" r="72532" b="62352"/>
          <a:stretch/>
        </p:blipFill>
        <p:spPr>
          <a:xfrm>
            <a:off x="225837" y="1698070"/>
            <a:ext cx="2591085" cy="1747359"/>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4E64A411-3FE0-8582-592E-BCF6995FBC83}"/>
              </a:ext>
            </a:extLst>
          </p:cNvPr>
          <p:cNvPicPr>
            <a:picLocks noChangeAspect="1"/>
          </p:cNvPicPr>
          <p:nvPr/>
        </p:nvPicPr>
        <p:blipFill rotWithShape="1">
          <a:blip r:embed="rId4"/>
          <a:srcRect l="36585" t="15827" r="3658" b="17182"/>
          <a:stretch/>
        </p:blipFill>
        <p:spPr>
          <a:xfrm>
            <a:off x="3068039" y="802618"/>
            <a:ext cx="5885045" cy="3711182"/>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CE3BBE68-5390-E2CD-101A-27B193AA876E}"/>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F8F0B1A8-03EC-093F-3265-5844170D1D15}"/>
              </a:ext>
            </a:extLst>
          </p:cNvPr>
          <p:cNvSpPr txBox="1">
            <a:spLocks/>
          </p:cNvSpPr>
          <p:nvPr/>
        </p:nvSpPr>
        <p:spPr>
          <a:xfrm>
            <a:off x="448040" y="-460388"/>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sz="2000" u="none" dirty="0" err="1">
                <a:latin typeface="Times New Roman" panose="02020603050405020304" pitchFamily="18" charset="0"/>
                <a:cs typeface="Times New Roman" panose="02020603050405020304" pitchFamily="18" charset="0"/>
              </a:rPr>
              <a:t>ssh</a:t>
            </a:r>
            <a:r>
              <a:rPr lang="fr-FR" sz="2000" u="none" dirty="0">
                <a:latin typeface="Times New Roman" panose="02020603050405020304" pitchFamily="18" charset="0"/>
                <a:cs typeface="Times New Roman" panose="02020603050405020304" pitchFamily="18" charset="0"/>
              </a:rPr>
              <a:t> vs telnet (</a:t>
            </a:r>
            <a:r>
              <a:rPr lang="fr-FR" sz="2000" u="none" dirty="0" err="1">
                <a:latin typeface="Times New Roman" panose="02020603050405020304" pitchFamily="18" charset="0"/>
                <a:cs typeface="Times New Roman" panose="02020603050405020304" pitchFamily="18" charset="0"/>
              </a:rPr>
              <a:t>demonstration</a:t>
            </a:r>
            <a:r>
              <a:rPr lang="fr-FR" sz="2000" u="none" dirty="0">
                <a:latin typeface="Times New Roman" panose="02020603050405020304" pitchFamily="18" charset="0"/>
                <a:cs typeface="Times New Roman" panose="02020603050405020304" pitchFamily="18" charset="0"/>
              </a:rPr>
              <a:t> GNS3)</a:t>
            </a:r>
          </a:p>
        </p:txBody>
      </p:sp>
    </p:spTree>
    <p:extLst>
      <p:ext uri="{BB962C8B-B14F-4D97-AF65-F5344CB8AC3E}">
        <p14:creationId xmlns:p14="http://schemas.microsoft.com/office/powerpoint/2010/main" val="378780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4" name="Image 3">
            <a:extLst>
              <a:ext uri="{FF2B5EF4-FFF2-40B4-BE49-F238E27FC236}">
                <a16:creationId xmlns:a16="http://schemas.microsoft.com/office/drawing/2014/main" id="{E08DD617-AE08-7C84-A735-0F120A600E73}"/>
              </a:ext>
            </a:extLst>
          </p:cNvPr>
          <p:cNvPicPr>
            <a:picLocks noChangeAspect="1"/>
          </p:cNvPicPr>
          <p:nvPr/>
        </p:nvPicPr>
        <p:blipFill rotWithShape="1">
          <a:blip r:embed="rId3"/>
          <a:srcRect l="26394" t="14731" r="38023" b="31986"/>
          <a:stretch/>
        </p:blipFill>
        <p:spPr>
          <a:xfrm>
            <a:off x="1955267" y="814030"/>
            <a:ext cx="4975468" cy="4190892"/>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5DF7B915-8559-3A4B-2B19-543DFBC28B95}"/>
              </a:ext>
            </a:extLst>
          </p:cNvPr>
          <p:cNvSpPr/>
          <p:nvPr/>
        </p:nvSpPr>
        <p:spPr>
          <a:xfrm>
            <a:off x="-66626" y="-10827"/>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97;p15">
            <a:extLst>
              <a:ext uri="{FF2B5EF4-FFF2-40B4-BE49-F238E27FC236}">
                <a16:creationId xmlns:a16="http://schemas.microsoft.com/office/drawing/2014/main" id="{FE73DF1E-B8A5-3767-D704-12F778C572A0}"/>
              </a:ext>
            </a:extLst>
          </p:cNvPr>
          <p:cNvSpPr txBox="1">
            <a:spLocks/>
          </p:cNvSpPr>
          <p:nvPr/>
        </p:nvSpPr>
        <p:spPr>
          <a:xfrm>
            <a:off x="400391" y="42145"/>
            <a:ext cx="8085221" cy="10269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latin typeface="Times New Roman" panose="02020603050405020304" pitchFamily="18" charset="0"/>
                <a:cs typeface="Times New Roman" panose="02020603050405020304" pitchFamily="18" charset="0"/>
              </a:rPr>
              <a:t>Accès à distance a un routeur par SSH</a:t>
            </a:r>
          </a:p>
          <a:p>
            <a:r>
              <a:rPr lang="fr-FR" dirty="0">
                <a:latin typeface="Times New Roman" panose="02020603050405020304" pitchFamily="18" charset="0"/>
                <a:cs typeface="Times New Roman" panose="02020603050405020304" pitchFamily="18" charset="0"/>
              </a:rPr>
              <a:t>Capteur avec Wireshark</a:t>
            </a:r>
            <a:endParaRPr lang="fr-FR" sz="3200" u="none" dirty="0">
              <a:latin typeface="Times New Roman" panose="02020603050405020304" pitchFamily="18" charset="0"/>
              <a:cs typeface="Times New Roman" panose="02020603050405020304" pitchFamily="18" charset="0"/>
            </a:endParaRPr>
          </a:p>
          <a:p>
            <a:endParaRPr lang="fr-FR" sz="200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57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1754794"/>
            <a:ext cx="72614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2.</a:t>
            </a:r>
          </a:p>
          <a:p>
            <a:pPr marL="0" lvl="0" indent="0" algn="l" rtl="0">
              <a:spcBef>
                <a:spcPts val="0"/>
              </a:spcBef>
              <a:spcAft>
                <a:spcPts val="0"/>
              </a:spcAft>
              <a:buNone/>
            </a:pPr>
            <a:r>
              <a:rPr lang="en-US" sz="4400" u="none" dirty="0">
                <a:latin typeface="Times New Roman" panose="02020603050405020304" pitchFamily="18" charset="0"/>
                <a:cs typeface="Times New Roman" panose="02020603050405020304" pitchFamily="18" charset="0"/>
              </a:rPr>
              <a:t>Installation SSH</a:t>
            </a:r>
            <a:endParaRPr lang="fr-FR" dirty="0"/>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openSSH – windows - linux</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2323271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2" name="Rectangle 11">
            <a:extLst>
              <a:ext uri="{FF2B5EF4-FFF2-40B4-BE49-F238E27FC236}">
                <a16:creationId xmlns:a16="http://schemas.microsoft.com/office/drawing/2014/main" id="{ADEAD1B2-D8E2-0B9B-B97B-02EB00B647FD}"/>
              </a:ext>
            </a:extLst>
          </p:cNvPr>
          <p:cNvSpPr/>
          <p:nvPr/>
        </p:nvSpPr>
        <p:spPr>
          <a:xfrm>
            <a:off x="-109298" y="-603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1" name="Google Shape;111;p17"/>
          <p:cNvSpPr txBox="1">
            <a:spLocks noGrp="1"/>
          </p:cNvSpPr>
          <p:nvPr>
            <p:ph type="body" idx="1"/>
          </p:nvPr>
        </p:nvSpPr>
        <p:spPr>
          <a:xfrm>
            <a:off x="418268" y="803320"/>
            <a:ext cx="7571700" cy="1157374"/>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err="1">
                <a:effectLst>
                  <a:outerShdw blurRad="38100" dist="38100" dir="2700000" algn="tl">
                    <a:srgbClr val="000000">
                      <a:alpha val="43137"/>
                    </a:srgbClr>
                  </a:outerShdw>
                </a:effectLst>
              </a:rPr>
              <a:t>openSSH</a:t>
            </a:r>
            <a:r>
              <a:rPr lang="en-US" dirty="0">
                <a:effectLst>
                  <a:outerShdw blurRad="38100" dist="38100" dir="2700000" algn="tl">
                    <a:srgbClr val="000000">
                      <a:alpha val="43137"/>
                    </a:srgbClr>
                  </a:outerShdw>
                </a:effectLst>
              </a:rPr>
              <a:t> </a:t>
            </a:r>
            <a:r>
              <a:rPr lang="fr-FR" sz="1800" dirty="0"/>
              <a:t>est une implémentation open source largement utilisée de SSH. La version gratuite originale de SSH</a:t>
            </a:r>
            <a:endParaRPr sz="1800"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TextBox 2">
            <a:extLst>
              <a:ext uri="{FF2B5EF4-FFF2-40B4-BE49-F238E27FC236}">
                <a16:creationId xmlns:a16="http://schemas.microsoft.com/office/drawing/2014/main" id="{C0904485-E544-8C51-5523-BF183C99F2C5}"/>
              </a:ext>
            </a:extLst>
          </p:cNvPr>
          <p:cNvSpPr txBox="1"/>
          <p:nvPr/>
        </p:nvSpPr>
        <p:spPr>
          <a:xfrm>
            <a:off x="0" y="4832401"/>
            <a:ext cx="9144000" cy="307777"/>
          </a:xfrm>
          <a:prstGeom prst="rect">
            <a:avLst/>
          </a:prstGeom>
          <a:noFill/>
        </p:spPr>
        <p:txBody>
          <a:bodyPr wrap="square">
            <a:spAutoFit/>
          </a:bodyPr>
          <a:lstStyle/>
          <a:p>
            <a:pPr algn="ctr"/>
            <a:r>
              <a:rPr lang="en-US" sz="1400" u="none" dirty="0">
                <a:solidFill>
                  <a:srgbClr val="CFD8DC"/>
                </a:solidFill>
                <a:latin typeface="Times New Roman" panose="02020603050405020304" pitchFamily="18" charset="0"/>
                <a:cs typeface="Times New Roman" panose="02020603050405020304" pitchFamily="18" charset="0"/>
              </a:rPr>
              <a:t>Installation SSH</a:t>
            </a:r>
            <a:endParaRPr lang="fr-FR" dirty="0">
              <a:solidFill>
                <a:srgbClr val="CFD8DC"/>
              </a:solidFill>
            </a:endParaRPr>
          </a:p>
        </p:txBody>
      </p:sp>
      <p:pic>
        <p:nvPicPr>
          <p:cNvPr id="7" name="Picture 6">
            <a:extLst>
              <a:ext uri="{FF2B5EF4-FFF2-40B4-BE49-F238E27FC236}">
                <a16:creationId xmlns:a16="http://schemas.microsoft.com/office/drawing/2014/main" id="{38DA0F09-8E96-A154-42A3-6C0E934FC5E5}"/>
              </a:ext>
            </a:extLst>
          </p:cNvPr>
          <p:cNvPicPr>
            <a:picLocks noChangeAspect="1"/>
          </p:cNvPicPr>
          <p:nvPr/>
        </p:nvPicPr>
        <p:blipFill>
          <a:blip r:embed="rId3"/>
          <a:stretch>
            <a:fillRect/>
          </a:stretch>
        </p:blipFill>
        <p:spPr>
          <a:xfrm>
            <a:off x="418268" y="1725372"/>
            <a:ext cx="2778913" cy="30777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F944C02-DFB4-E7BF-CF52-4697181ED7F2}"/>
              </a:ext>
            </a:extLst>
          </p:cNvPr>
          <p:cNvPicPr>
            <a:picLocks noChangeAspect="1"/>
          </p:cNvPicPr>
          <p:nvPr/>
        </p:nvPicPr>
        <p:blipFill rotWithShape="1">
          <a:blip r:embed="rId4"/>
          <a:srcRect l="19627" t="7232" r="6549" b="11064"/>
          <a:stretch/>
        </p:blipFill>
        <p:spPr>
          <a:xfrm>
            <a:off x="537748" y="2183610"/>
            <a:ext cx="2510252" cy="224331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2E46025-5553-D99D-0F66-4758EFE434E5}"/>
              </a:ext>
            </a:extLst>
          </p:cNvPr>
          <p:cNvPicPr>
            <a:picLocks noChangeAspect="1"/>
          </p:cNvPicPr>
          <p:nvPr/>
        </p:nvPicPr>
        <p:blipFill>
          <a:blip r:embed="rId5"/>
          <a:stretch>
            <a:fillRect/>
          </a:stretch>
        </p:blipFill>
        <p:spPr>
          <a:xfrm>
            <a:off x="3459039" y="1756897"/>
            <a:ext cx="2395255" cy="1868954"/>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F2ADB90-CF0E-B7FC-D9A6-3AF4C708AC2A}"/>
              </a:ext>
            </a:extLst>
          </p:cNvPr>
          <p:cNvPicPr>
            <a:picLocks noChangeAspect="1"/>
          </p:cNvPicPr>
          <p:nvPr/>
        </p:nvPicPr>
        <p:blipFill>
          <a:blip r:embed="rId6"/>
          <a:stretch>
            <a:fillRect/>
          </a:stretch>
        </p:blipFill>
        <p:spPr>
          <a:xfrm>
            <a:off x="3325690" y="3920645"/>
            <a:ext cx="2661955" cy="42809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4D0E2368-0CFA-1E84-2005-08C62A186ED2}"/>
              </a:ext>
            </a:extLst>
          </p:cNvPr>
          <p:cNvPicPr>
            <a:picLocks noChangeAspect="1"/>
          </p:cNvPicPr>
          <p:nvPr/>
        </p:nvPicPr>
        <p:blipFill rotWithShape="1">
          <a:blip r:embed="rId7"/>
          <a:srcRect t="33616" r="17621"/>
          <a:stretch/>
        </p:blipFill>
        <p:spPr>
          <a:xfrm>
            <a:off x="6096002" y="3033524"/>
            <a:ext cx="2939043" cy="88712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66EB82C-C49D-4EFB-1295-D8E33D776638}"/>
              </a:ext>
            </a:extLst>
          </p:cNvPr>
          <p:cNvPicPr>
            <a:picLocks noChangeAspect="1"/>
          </p:cNvPicPr>
          <p:nvPr/>
        </p:nvPicPr>
        <p:blipFill>
          <a:blip r:embed="rId8"/>
          <a:stretch>
            <a:fillRect/>
          </a:stretch>
        </p:blipFill>
        <p:spPr>
          <a:xfrm>
            <a:off x="6116152" y="2238530"/>
            <a:ext cx="2783046" cy="437277"/>
          </a:xfrm>
          <a:prstGeom prst="rect">
            <a:avLst/>
          </a:prstGeom>
          <a:ln>
            <a:noFill/>
          </a:ln>
          <a:effectLst>
            <a:outerShdw blurRad="292100" dist="139700" dir="2700000" algn="tl" rotWithShape="0">
              <a:srgbClr val="333333">
                <a:alpha val="65000"/>
              </a:srgbClr>
            </a:outerShdw>
          </a:effectLst>
        </p:spPr>
      </p:pic>
      <p:sp>
        <p:nvSpPr>
          <p:cNvPr id="6" name="Google Shape;110;p17">
            <a:extLst>
              <a:ext uri="{FF2B5EF4-FFF2-40B4-BE49-F238E27FC236}">
                <a16:creationId xmlns:a16="http://schemas.microsoft.com/office/drawing/2014/main" id="{A56A2AEB-DCE9-E131-0D0B-D5602F6DFADE}"/>
              </a:ext>
            </a:extLst>
          </p:cNvPr>
          <p:cNvSpPr txBox="1">
            <a:spLocks/>
          </p:cNvSpPr>
          <p:nvPr/>
        </p:nvSpPr>
        <p:spPr>
          <a:xfrm>
            <a:off x="537748" y="74443"/>
            <a:ext cx="824889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t>Installation SSH</a:t>
            </a:r>
          </a:p>
          <a:p>
            <a:r>
              <a:rPr lang="fr-FR" dirty="0"/>
              <a:t>Pour le système d’exploitation Windows 10 ou 11</a:t>
            </a:r>
          </a:p>
        </p:txBody>
      </p:sp>
    </p:spTree>
    <p:extLst>
      <p:ext uri="{BB962C8B-B14F-4D97-AF65-F5344CB8AC3E}">
        <p14:creationId xmlns:p14="http://schemas.microsoft.com/office/powerpoint/2010/main" val="16532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8" name="Rectangle 17">
            <a:extLst>
              <a:ext uri="{FF2B5EF4-FFF2-40B4-BE49-F238E27FC236}">
                <a16:creationId xmlns:a16="http://schemas.microsoft.com/office/drawing/2014/main" id="{DB888C5E-32DF-1B3F-B29A-EFB4663976AE}"/>
              </a:ext>
            </a:extLst>
          </p:cNvPr>
          <p:cNvSpPr/>
          <p:nvPr/>
        </p:nvSpPr>
        <p:spPr>
          <a:xfrm>
            <a:off x="-109298" y="-603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0" name="Google Shape;110;p17"/>
          <p:cNvSpPr txBox="1">
            <a:spLocks noGrp="1"/>
          </p:cNvSpPr>
          <p:nvPr>
            <p:ph type="title"/>
          </p:nvPr>
        </p:nvSpPr>
        <p:spPr>
          <a:xfrm>
            <a:off x="702390" y="142821"/>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Installation SSH</a:t>
            </a:r>
            <a:br>
              <a:rPr lang="fr-FR" dirty="0"/>
            </a:br>
            <a:r>
              <a:rPr lang="fr-FR" dirty="0"/>
              <a:t>P</a:t>
            </a:r>
            <a:r>
              <a:rPr lang="en" dirty="0"/>
              <a:t>our le systeme d’exploitation Linux</a:t>
            </a:r>
            <a:endParaRPr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 name="TextBox 2">
            <a:extLst>
              <a:ext uri="{FF2B5EF4-FFF2-40B4-BE49-F238E27FC236}">
                <a16:creationId xmlns:a16="http://schemas.microsoft.com/office/drawing/2014/main" id="{C0904485-E544-8C51-5523-BF183C99F2C5}"/>
              </a:ext>
            </a:extLst>
          </p:cNvPr>
          <p:cNvSpPr txBox="1"/>
          <p:nvPr/>
        </p:nvSpPr>
        <p:spPr>
          <a:xfrm>
            <a:off x="0" y="4832401"/>
            <a:ext cx="9144000" cy="307777"/>
          </a:xfrm>
          <a:prstGeom prst="rect">
            <a:avLst/>
          </a:prstGeom>
          <a:noFill/>
        </p:spPr>
        <p:txBody>
          <a:bodyPr wrap="square">
            <a:spAutoFit/>
          </a:bodyPr>
          <a:lstStyle/>
          <a:p>
            <a:pPr algn="ctr"/>
            <a:r>
              <a:rPr lang="en-US" sz="1400" u="none" dirty="0">
                <a:solidFill>
                  <a:srgbClr val="CFD8DC"/>
                </a:solidFill>
                <a:latin typeface="Times New Roman" panose="02020603050405020304" pitchFamily="18" charset="0"/>
                <a:cs typeface="Times New Roman" panose="02020603050405020304" pitchFamily="18" charset="0"/>
              </a:rPr>
              <a:t>Installation SSH</a:t>
            </a:r>
            <a:endParaRPr lang="fr-FR" dirty="0">
              <a:solidFill>
                <a:srgbClr val="CFD8DC"/>
              </a:solidFill>
            </a:endParaRPr>
          </a:p>
        </p:txBody>
      </p:sp>
      <p:pic>
        <p:nvPicPr>
          <p:cNvPr id="8" name="Picture 7">
            <a:extLst>
              <a:ext uri="{FF2B5EF4-FFF2-40B4-BE49-F238E27FC236}">
                <a16:creationId xmlns:a16="http://schemas.microsoft.com/office/drawing/2014/main" id="{A94D0741-452C-0044-FB44-C054464708EE}"/>
              </a:ext>
            </a:extLst>
          </p:cNvPr>
          <p:cNvPicPr>
            <a:picLocks noChangeAspect="1"/>
          </p:cNvPicPr>
          <p:nvPr/>
        </p:nvPicPr>
        <p:blipFill>
          <a:blip r:embed="rId3"/>
          <a:stretch>
            <a:fillRect/>
          </a:stretch>
        </p:blipFill>
        <p:spPr>
          <a:xfrm>
            <a:off x="1933511" y="2618343"/>
            <a:ext cx="5185207" cy="949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46D49B55-957A-5916-EBBB-616B87A977E9}"/>
              </a:ext>
            </a:extLst>
          </p:cNvPr>
          <p:cNvSpPr txBox="1"/>
          <p:nvPr/>
        </p:nvSpPr>
        <p:spPr>
          <a:xfrm>
            <a:off x="702390" y="1299885"/>
            <a:ext cx="6200060" cy="307777"/>
          </a:xfrm>
          <a:prstGeom prst="rect">
            <a:avLst/>
          </a:prstGeom>
          <a:noFill/>
        </p:spPr>
        <p:txBody>
          <a:bodyPr wrap="square">
            <a:spAutoFit/>
          </a:bodyPr>
          <a:lstStyle/>
          <a:p>
            <a:r>
              <a:rPr lang="fr-FR" dirty="0"/>
              <a:t>Après le passage en mode </a:t>
            </a:r>
            <a:r>
              <a:rPr lang="fr-FR" dirty="0">
                <a:effectLst>
                  <a:outerShdw blurRad="38100" dist="38100" dir="2700000" algn="tl">
                    <a:srgbClr val="000000">
                      <a:alpha val="43137"/>
                    </a:srgbClr>
                  </a:outerShdw>
                </a:effectLst>
              </a:rPr>
              <a:t>root </a:t>
            </a:r>
            <a:r>
              <a:rPr lang="fr-FR" dirty="0"/>
              <a:t>avec l’utilisation de la commande </a:t>
            </a:r>
            <a:r>
              <a:rPr lang="fr-FR" dirty="0" err="1">
                <a:effectLst>
                  <a:outerShdw blurRad="38100" dist="38100" dir="2700000" algn="tl">
                    <a:srgbClr val="000000">
                      <a:alpha val="43137"/>
                    </a:srgbClr>
                  </a:outerShdw>
                </a:effectLst>
              </a:rPr>
              <a:t>sudo</a:t>
            </a:r>
            <a:r>
              <a:rPr lang="fr-FR" dirty="0">
                <a:effectLst>
                  <a:outerShdw blurRad="38100" dist="38100" dir="2700000" algn="tl">
                    <a:srgbClr val="000000">
                      <a:alpha val="43137"/>
                    </a:srgbClr>
                  </a:outerShdw>
                </a:effectLst>
              </a:rPr>
              <a:t> su</a:t>
            </a:r>
            <a:r>
              <a:rPr lang="fr-FR" dirty="0"/>
              <a:t> </a:t>
            </a:r>
          </a:p>
        </p:txBody>
      </p:sp>
      <p:sp>
        <p:nvSpPr>
          <p:cNvPr id="13" name="TextBox 12">
            <a:extLst>
              <a:ext uri="{FF2B5EF4-FFF2-40B4-BE49-F238E27FC236}">
                <a16:creationId xmlns:a16="http://schemas.microsoft.com/office/drawing/2014/main" id="{43DFDD42-7E4F-88D1-0AF1-20D615EE65FD}"/>
              </a:ext>
            </a:extLst>
          </p:cNvPr>
          <p:cNvSpPr txBox="1"/>
          <p:nvPr/>
        </p:nvSpPr>
        <p:spPr>
          <a:xfrm>
            <a:off x="702390" y="1724350"/>
            <a:ext cx="6200060" cy="523220"/>
          </a:xfrm>
          <a:prstGeom prst="rect">
            <a:avLst/>
          </a:prstGeom>
          <a:noFill/>
        </p:spPr>
        <p:txBody>
          <a:bodyPr wrap="square">
            <a:spAutoFit/>
          </a:bodyPr>
          <a:lstStyle/>
          <a:p>
            <a:r>
              <a:rPr lang="fr-FR" dirty="0"/>
              <a:t>La commande </a:t>
            </a:r>
            <a:r>
              <a:rPr lang="fr-FR" dirty="0" err="1">
                <a:solidFill>
                  <a:srgbClr val="C00000"/>
                </a:solidFill>
                <a:effectLst>
                  <a:outerShdw blurRad="38100" dist="38100" dir="2700000" algn="tl">
                    <a:srgbClr val="000000">
                      <a:alpha val="43137"/>
                    </a:srgbClr>
                  </a:outerShdw>
                </a:effectLst>
              </a:rPr>
              <a:t>apt</a:t>
            </a:r>
            <a:r>
              <a:rPr lang="fr-FR" dirty="0">
                <a:solidFill>
                  <a:srgbClr val="C00000"/>
                </a:solidFill>
                <a:effectLst>
                  <a:outerShdw blurRad="38100" dist="38100" dir="2700000" algn="tl">
                    <a:srgbClr val="000000">
                      <a:alpha val="43137"/>
                    </a:srgbClr>
                  </a:outerShdw>
                </a:effectLst>
              </a:rPr>
              <a:t> </a:t>
            </a:r>
            <a:r>
              <a:rPr lang="fr-FR" dirty="0" err="1">
                <a:solidFill>
                  <a:srgbClr val="C00000"/>
                </a:solidFill>
                <a:effectLst>
                  <a:outerShdw blurRad="38100" dist="38100" dir="2700000" algn="tl">
                    <a:srgbClr val="000000">
                      <a:alpha val="43137"/>
                    </a:srgbClr>
                  </a:outerShdw>
                </a:effectLst>
              </a:rPr>
              <a:t>install</a:t>
            </a:r>
            <a:r>
              <a:rPr lang="fr-FR" dirty="0">
                <a:solidFill>
                  <a:srgbClr val="C00000"/>
                </a:solidFill>
                <a:effectLst>
                  <a:outerShdw blurRad="38100" dist="38100" dir="2700000" algn="tl">
                    <a:srgbClr val="000000">
                      <a:alpha val="43137"/>
                    </a:srgbClr>
                  </a:outerShdw>
                </a:effectLst>
              </a:rPr>
              <a:t> </a:t>
            </a:r>
            <a:r>
              <a:rPr lang="fr-FR" dirty="0" err="1">
                <a:solidFill>
                  <a:srgbClr val="C00000"/>
                </a:solidFill>
                <a:effectLst>
                  <a:outerShdw blurRad="38100" dist="38100" dir="2700000" algn="tl">
                    <a:srgbClr val="000000">
                      <a:alpha val="43137"/>
                    </a:srgbClr>
                  </a:outerShdw>
                </a:effectLst>
              </a:rPr>
              <a:t>openssh</a:t>
            </a:r>
            <a:r>
              <a:rPr lang="fr-FR" dirty="0">
                <a:solidFill>
                  <a:srgbClr val="C00000"/>
                </a:solidFill>
                <a:effectLst>
                  <a:outerShdw blurRad="38100" dist="38100" dir="2700000" algn="tl">
                    <a:srgbClr val="000000">
                      <a:alpha val="43137"/>
                    </a:srgbClr>
                  </a:outerShdw>
                </a:effectLst>
              </a:rPr>
              <a:t>-client </a:t>
            </a:r>
            <a:r>
              <a:rPr lang="fr-FR" dirty="0"/>
              <a:t>pour Installer </a:t>
            </a:r>
            <a:r>
              <a:rPr lang="fr-FR" dirty="0" err="1">
                <a:effectLst>
                  <a:outerShdw blurRad="38100" dist="38100" dir="2700000" algn="tl">
                    <a:srgbClr val="000000">
                      <a:alpha val="43137"/>
                    </a:srgbClr>
                  </a:outerShdw>
                </a:effectLst>
              </a:rPr>
              <a:t>ssh</a:t>
            </a:r>
            <a:r>
              <a:rPr lang="fr-FR" dirty="0">
                <a:effectLst>
                  <a:outerShdw blurRad="38100" dist="38100" dir="2700000" algn="tl">
                    <a:srgbClr val="000000">
                      <a:alpha val="43137"/>
                    </a:srgbClr>
                  </a:outerShdw>
                </a:effectLst>
              </a:rPr>
              <a:t>-client</a:t>
            </a:r>
          </a:p>
          <a:p>
            <a:r>
              <a:rPr lang="fr-FR" dirty="0"/>
              <a:t>La commande </a:t>
            </a:r>
            <a:r>
              <a:rPr lang="fr-FR" dirty="0" err="1">
                <a:solidFill>
                  <a:srgbClr val="C00000"/>
                </a:solidFill>
                <a:effectLst>
                  <a:outerShdw blurRad="38100" dist="38100" dir="2700000" algn="tl">
                    <a:srgbClr val="000000">
                      <a:alpha val="43137"/>
                    </a:srgbClr>
                  </a:outerShdw>
                </a:effectLst>
              </a:rPr>
              <a:t>apt</a:t>
            </a:r>
            <a:r>
              <a:rPr lang="fr-FR" dirty="0">
                <a:solidFill>
                  <a:srgbClr val="C00000"/>
                </a:solidFill>
                <a:effectLst>
                  <a:outerShdw blurRad="38100" dist="38100" dir="2700000" algn="tl">
                    <a:srgbClr val="000000">
                      <a:alpha val="43137"/>
                    </a:srgbClr>
                  </a:outerShdw>
                </a:effectLst>
              </a:rPr>
              <a:t> </a:t>
            </a:r>
            <a:r>
              <a:rPr lang="fr-FR" dirty="0" err="1">
                <a:solidFill>
                  <a:srgbClr val="C00000"/>
                </a:solidFill>
                <a:effectLst>
                  <a:outerShdw blurRad="38100" dist="38100" dir="2700000" algn="tl">
                    <a:srgbClr val="000000">
                      <a:alpha val="43137"/>
                    </a:srgbClr>
                  </a:outerShdw>
                </a:effectLst>
              </a:rPr>
              <a:t>install</a:t>
            </a:r>
            <a:r>
              <a:rPr lang="fr-FR" dirty="0">
                <a:solidFill>
                  <a:srgbClr val="C00000"/>
                </a:solidFill>
                <a:effectLst>
                  <a:outerShdw blurRad="38100" dist="38100" dir="2700000" algn="tl">
                    <a:srgbClr val="000000">
                      <a:alpha val="43137"/>
                    </a:srgbClr>
                  </a:outerShdw>
                </a:effectLst>
              </a:rPr>
              <a:t> </a:t>
            </a:r>
            <a:r>
              <a:rPr lang="fr-FR" dirty="0" err="1">
                <a:solidFill>
                  <a:srgbClr val="C00000"/>
                </a:solidFill>
                <a:effectLst>
                  <a:outerShdw blurRad="38100" dist="38100" dir="2700000" algn="tl">
                    <a:srgbClr val="000000">
                      <a:alpha val="43137"/>
                    </a:srgbClr>
                  </a:outerShdw>
                </a:effectLst>
              </a:rPr>
              <a:t>openssh</a:t>
            </a:r>
            <a:r>
              <a:rPr lang="fr-FR" dirty="0">
                <a:solidFill>
                  <a:srgbClr val="C00000"/>
                </a:solidFill>
                <a:effectLst>
                  <a:outerShdw blurRad="38100" dist="38100" dir="2700000" algn="tl">
                    <a:srgbClr val="000000">
                      <a:alpha val="43137"/>
                    </a:srgbClr>
                  </a:outerShdw>
                </a:effectLst>
              </a:rPr>
              <a:t>-server </a:t>
            </a:r>
            <a:r>
              <a:rPr lang="fr-FR" dirty="0"/>
              <a:t>pour Installer </a:t>
            </a:r>
            <a:r>
              <a:rPr lang="fr-FR" dirty="0" err="1">
                <a:effectLst>
                  <a:outerShdw blurRad="38100" dist="38100" dir="2700000" algn="tl">
                    <a:srgbClr val="000000">
                      <a:alpha val="43137"/>
                    </a:srgbClr>
                  </a:outerShdw>
                </a:effectLst>
              </a:rPr>
              <a:t>ssh</a:t>
            </a:r>
            <a:r>
              <a:rPr lang="fr-FR" dirty="0">
                <a:effectLst>
                  <a:outerShdw blurRad="38100" dist="38100" dir="2700000" algn="tl">
                    <a:srgbClr val="000000">
                      <a:alpha val="43137"/>
                    </a:srgbClr>
                  </a:outerShdw>
                </a:effectLst>
              </a:rPr>
              <a:t>-server</a:t>
            </a:r>
            <a:endParaRPr lang="fr-FR" dirty="0"/>
          </a:p>
        </p:txBody>
      </p:sp>
    </p:spTree>
    <p:extLst>
      <p:ext uri="{BB962C8B-B14F-4D97-AF65-F5344CB8AC3E}">
        <p14:creationId xmlns:p14="http://schemas.microsoft.com/office/powerpoint/2010/main" val="193403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B454-B26A-E475-D8CF-4FBB7714DD07}"/>
              </a:ext>
            </a:extLst>
          </p:cNvPr>
          <p:cNvSpPr>
            <a:spLocks noGrp="1"/>
          </p:cNvSpPr>
          <p:nvPr>
            <p:ph type="title"/>
          </p:nvPr>
        </p:nvSpPr>
        <p:spPr>
          <a:xfrm>
            <a:off x="786150" y="-4740"/>
            <a:ext cx="7571700" cy="702600"/>
          </a:xfrm>
        </p:spPr>
        <p:txBody>
          <a:bodyPr/>
          <a:lstStyle/>
          <a:p>
            <a:r>
              <a:rPr lang="en-US" dirty="0"/>
              <a:t>Le </a:t>
            </a:r>
            <a:r>
              <a:rPr lang="en-US" dirty="0" err="1"/>
              <a:t>modèle</a:t>
            </a:r>
            <a:r>
              <a:rPr lang="en-US" dirty="0"/>
              <a:t> client-</a:t>
            </a:r>
            <a:r>
              <a:rPr lang="en-US" dirty="0" err="1"/>
              <a:t>serveur</a:t>
            </a:r>
            <a:endParaRPr lang="fr-FR" dirty="0"/>
          </a:p>
        </p:txBody>
      </p:sp>
      <p:sp>
        <p:nvSpPr>
          <p:cNvPr id="5" name="Slide Number Placeholder 4">
            <a:extLst>
              <a:ext uri="{FF2B5EF4-FFF2-40B4-BE49-F238E27FC236}">
                <a16:creationId xmlns:a16="http://schemas.microsoft.com/office/drawing/2014/main" id="{95A8664E-ED36-910F-B732-515F127EEE8C}"/>
              </a:ext>
            </a:extLst>
          </p:cNvPr>
          <p:cNvSpPr>
            <a:spLocks noGrp="1"/>
          </p:cNvSpPr>
          <p:nvPr>
            <p:ph type="sldNum" idx="12"/>
          </p:nvPr>
        </p:nvSpPr>
        <p:spPr>
          <a:xfrm>
            <a:off x="8404384" y="4749900"/>
            <a:ext cx="548700" cy="393600"/>
          </a:xfrm>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10" name="TextBox 309">
            <a:extLst>
              <a:ext uri="{FF2B5EF4-FFF2-40B4-BE49-F238E27FC236}">
                <a16:creationId xmlns:a16="http://schemas.microsoft.com/office/drawing/2014/main" id="{8242EF44-FB80-2181-A2A3-80A968D34505}"/>
              </a:ext>
            </a:extLst>
          </p:cNvPr>
          <p:cNvSpPr txBox="1"/>
          <p:nvPr/>
        </p:nvSpPr>
        <p:spPr>
          <a:xfrm>
            <a:off x="-1295311" y="3266233"/>
            <a:ext cx="922333" cy="307777"/>
          </a:xfrm>
          <a:prstGeom prst="rect">
            <a:avLst/>
          </a:prstGeom>
          <a:noFill/>
        </p:spPr>
        <p:txBody>
          <a:bodyPr wrap="square" rtlCol="0">
            <a:spAutoFit/>
          </a:bodyPr>
          <a:lstStyle/>
          <a:p>
            <a:r>
              <a:rPr lang="en-US" dirty="0"/>
              <a:t>CLIENT</a:t>
            </a:r>
            <a:endParaRPr lang="fr-FR" dirty="0"/>
          </a:p>
        </p:txBody>
      </p:sp>
      <mc:AlternateContent xmlns:mc="http://schemas.openxmlformats.org/markup-compatibility/2006">
        <mc:Choice xmlns:am3d="http://schemas.microsoft.com/office/drawing/2017/model3d" Requires="am3d">
          <p:graphicFrame>
            <p:nvGraphicFramePr>
              <p:cNvPr id="176" name="3D Model 175" descr="Laptop - Windows menu">
                <a:extLst>
                  <a:ext uri="{FF2B5EF4-FFF2-40B4-BE49-F238E27FC236}">
                    <a16:creationId xmlns:a16="http://schemas.microsoft.com/office/drawing/2014/main" id="{30EC47F0-7FC3-A192-7572-0B78C2D8EE4D}"/>
                  </a:ext>
                </a:extLst>
              </p:cNvPr>
              <p:cNvGraphicFramePr>
                <a:graphicFrameLocks noChangeAspect="1"/>
              </p:cNvGraphicFramePr>
              <p:nvPr>
                <p:extLst>
                  <p:ext uri="{D42A27DB-BD31-4B8C-83A1-F6EECF244321}">
                    <p14:modId xmlns:p14="http://schemas.microsoft.com/office/powerpoint/2010/main" val="2473371283"/>
                  </p:ext>
                </p:extLst>
              </p:nvPr>
            </p:nvGraphicFramePr>
            <p:xfrm>
              <a:off x="-1966010" y="1488221"/>
              <a:ext cx="1936869" cy="1709115"/>
            </p:xfrm>
            <a:graphic>
              <a:graphicData uri="http://schemas.microsoft.com/office/drawing/2017/model3d">
                <am3d:model3d r:embed="rId3">
                  <am3d:spPr>
                    <a:xfrm>
                      <a:off x="0" y="0"/>
                      <a:ext cx="1936869" cy="1709115"/>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343720" ay="-29559" az="-12189"/>
                    <am3d:postTrans dx="0" dy="0" dz="0"/>
                  </am3d:trans>
                  <am3d:raster rName="Office3DRenderer" rVer="16.0.8326">
                    <am3d:blip r:embed="rId4"/>
                  </am3d:raster>
                  <am3d:objViewport viewportSz="25255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6" name="3D Model 175" descr="Laptop - Windows menu">
                <a:extLst>
                  <a:ext uri="{FF2B5EF4-FFF2-40B4-BE49-F238E27FC236}">
                    <a16:creationId xmlns:a16="http://schemas.microsoft.com/office/drawing/2014/main" id="{30EC47F0-7FC3-A192-7572-0B78C2D8EE4D}"/>
                  </a:ext>
                </a:extLst>
              </p:cNvPr>
              <p:cNvPicPr>
                <a:picLocks noGrp="1" noRot="1" noChangeAspect="1" noMove="1" noResize="1" noEditPoints="1" noAdjustHandles="1" noChangeArrowheads="1" noChangeShapeType="1" noCrop="1"/>
              </p:cNvPicPr>
              <p:nvPr/>
            </p:nvPicPr>
            <p:blipFill>
              <a:blip r:embed="rId4"/>
              <a:stretch>
                <a:fillRect/>
              </a:stretch>
            </p:blipFill>
            <p:spPr>
              <a:xfrm>
                <a:off x="-1966010" y="1488221"/>
                <a:ext cx="1936869" cy="17091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7" name="3D Model 176" descr="Server symbol">
                <a:extLst>
                  <a:ext uri="{FF2B5EF4-FFF2-40B4-BE49-F238E27FC236}">
                    <a16:creationId xmlns:a16="http://schemas.microsoft.com/office/drawing/2014/main" id="{252C73E5-38B2-19AA-9315-C67728FCFB3C}"/>
                  </a:ext>
                </a:extLst>
              </p:cNvPr>
              <p:cNvGraphicFramePr>
                <a:graphicFrameLocks noChangeAspect="1"/>
              </p:cNvGraphicFramePr>
              <p:nvPr>
                <p:extLst>
                  <p:ext uri="{D42A27DB-BD31-4B8C-83A1-F6EECF244321}">
                    <p14:modId xmlns:p14="http://schemas.microsoft.com/office/powerpoint/2010/main" val="163791518"/>
                  </p:ext>
                </p:extLst>
              </p:nvPr>
            </p:nvGraphicFramePr>
            <p:xfrm>
              <a:off x="4157784" y="-2248764"/>
              <a:ext cx="828430" cy="1990135"/>
            </p:xfrm>
            <a:graphic>
              <a:graphicData uri="http://schemas.microsoft.com/office/drawing/2017/model3d">
                <am3d:model3d r:embed="rId5">
                  <am3d:spPr>
                    <a:xfrm>
                      <a:off x="0" y="0"/>
                      <a:ext cx="828430" cy="1990135"/>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2371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7" name="3D Model 176" descr="Server symbol">
                <a:extLst>
                  <a:ext uri="{FF2B5EF4-FFF2-40B4-BE49-F238E27FC236}">
                    <a16:creationId xmlns:a16="http://schemas.microsoft.com/office/drawing/2014/main" id="{252C73E5-38B2-19AA-9315-C67728FCFB3C}"/>
                  </a:ext>
                </a:extLst>
              </p:cNvPr>
              <p:cNvPicPr>
                <a:picLocks noGrp="1" noRot="1" noChangeAspect="1" noMove="1" noResize="1" noEditPoints="1" noAdjustHandles="1" noChangeArrowheads="1" noChangeShapeType="1" noCrop="1"/>
              </p:cNvPicPr>
              <p:nvPr/>
            </p:nvPicPr>
            <p:blipFill>
              <a:blip r:embed="rId6"/>
              <a:stretch>
                <a:fillRect/>
              </a:stretch>
            </p:blipFill>
            <p:spPr>
              <a:xfrm>
                <a:off x="4157784" y="-2248764"/>
                <a:ext cx="828430" cy="1990135"/>
              </a:xfrm>
              <a:prstGeom prst="rect">
                <a:avLst/>
              </a:prstGeom>
            </p:spPr>
          </p:pic>
        </mc:Fallback>
      </mc:AlternateContent>
      <p:sp>
        <p:nvSpPr>
          <p:cNvPr id="178" name="TextBox 177">
            <a:extLst>
              <a:ext uri="{FF2B5EF4-FFF2-40B4-BE49-F238E27FC236}">
                <a16:creationId xmlns:a16="http://schemas.microsoft.com/office/drawing/2014/main" id="{0CE0D767-B606-0F06-FFFA-8ADC1882DDD3}"/>
              </a:ext>
            </a:extLst>
          </p:cNvPr>
          <p:cNvSpPr txBox="1"/>
          <p:nvPr/>
        </p:nvSpPr>
        <p:spPr>
          <a:xfrm>
            <a:off x="4089400" y="-312517"/>
            <a:ext cx="1039806" cy="307777"/>
          </a:xfrm>
          <a:prstGeom prst="rect">
            <a:avLst/>
          </a:prstGeom>
          <a:noFill/>
        </p:spPr>
        <p:txBody>
          <a:bodyPr wrap="square" rtlCol="0">
            <a:spAutoFit/>
          </a:bodyPr>
          <a:lstStyle/>
          <a:p>
            <a:r>
              <a:rPr lang="en-US" dirty="0"/>
              <a:t>SERVER</a:t>
            </a:r>
            <a:endParaRPr lang="fr-FR" dirty="0"/>
          </a:p>
        </p:txBody>
      </p:sp>
      <p:cxnSp>
        <p:nvCxnSpPr>
          <p:cNvPr id="184" name="Google Shape;1724;p28">
            <a:extLst>
              <a:ext uri="{FF2B5EF4-FFF2-40B4-BE49-F238E27FC236}">
                <a16:creationId xmlns:a16="http://schemas.microsoft.com/office/drawing/2014/main" id="{AF25F545-F2A3-F039-ABA2-5F028CA2F933}"/>
              </a:ext>
            </a:extLst>
          </p:cNvPr>
          <p:cNvCxnSpPr>
            <a:cxnSpLocks/>
          </p:cNvCxnSpPr>
          <p:nvPr/>
        </p:nvCxnSpPr>
        <p:spPr>
          <a:xfrm>
            <a:off x="3322320" y="-174000"/>
            <a:ext cx="2180610" cy="0"/>
          </a:xfrm>
          <a:prstGeom prst="straightConnector1">
            <a:avLst/>
          </a:prstGeom>
          <a:noFill/>
          <a:ln w="19050" cap="flat" cmpd="sng">
            <a:solidFill>
              <a:srgbClr val="0070C0"/>
            </a:solidFill>
            <a:prstDash val="solid"/>
            <a:round/>
            <a:headEnd type="none" w="med" len="med"/>
            <a:tailEnd type="triangle" w="med" len="med"/>
          </a:ln>
        </p:spPr>
      </p:cxnSp>
      <p:sp>
        <p:nvSpPr>
          <p:cNvPr id="9" name="TextBox 8">
            <a:extLst>
              <a:ext uri="{FF2B5EF4-FFF2-40B4-BE49-F238E27FC236}">
                <a16:creationId xmlns:a16="http://schemas.microsoft.com/office/drawing/2014/main" id="{65361550-CF01-91EB-7C3D-7526CD243207}"/>
              </a:ext>
            </a:extLst>
          </p:cNvPr>
          <p:cNvSpPr txBox="1"/>
          <p:nvPr/>
        </p:nvSpPr>
        <p:spPr>
          <a:xfrm>
            <a:off x="-1458742" y="1334333"/>
            <a:ext cx="922333" cy="307777"/>
          </a:xfrm>
          <a:prstGeom prst="rect">
            <a:avLst/>
          </a:prstGeom>
          <a:noFill/>
        </p:spPr>
        <p:txBody>
          <a:bodyPr wrap="square" rtlCol="0">
            <a:spAutoFit/>
          </a:bodyPr>
          <a:lstStyle/>
          <a:p>
            <a:r>
              <a:rPr lang="en-US" dirty="0"/>
              <a:t>requite</a:t>
            </a:r>
            <a:endParaRPr lang="fr-FR" dirty="0"/>
          </a:p>
        </p:txBody>
      </p:sp>
      <p:sp>
        <p:nvSpPr>
          <p:cNvPr id="12" name="TextBox 11">
            <a:extLst>
              <a:ext uri="{FF2B5EF4-FFF2-40B4-BE49-F238E27FC236}">
                <a16:creationId xmlns:a16="http://schemas.microsoft.com/office/drawing/2014/main" id="{8DCB3FAA-B37D-74A3-E393-656B06A573C0}"/>
              </a:ext>
            </a:extLst>
          </p:cNvPr>
          <p:cNvSpPr txBox="1"/>
          <p:nvPr/>
        </p:nvSpPr>
        <p:spPr>
          <a:xfrm>
            <a:off x="9952039" y="3549484"/>
            <a:ext cx="922333" cy="307777"/>
          </a:xfrm>
          <a:prstGeom prst="rect">
            <a:avLst/>
          </a:prstGeom>
          <a:noFill/>
        </p:spPr>
        <p:txBody>
          <a:bodyPr wrap="square" rtlCol="0">
            <a:spAutoFit/>
          </a:bodyPr>
          <a:lstStyle/>
          <a:p>
            <a:r>
              <a:rPr lang="en-US" dirty="0"/>
              <a:t>CLIENT</a:t>
            </a:r>
            <a:endParaRPr lang="fr-FR" dirty="0"/>
          </a:p>
        </p:txBody>
      </p:sp>
      <mc:AlternateContent xmlns:mc="http://schemas.openxmlformats.org/markup-compatibility/2006">
        <mc:Choice xmlns:am3d="http://schemas.microsoft.com/office/drawing/2017/model3d" Requires="am3d">
          <p:graphicFrame>
            <p:nvGraphicFramePr>
              <p:cNvPr id="15" name="3D Model 14" descr="Laptop Computer">
                <a:extLst>
                  <a:ext uri="{FF2B5EF4-FFF2-40B4-BE49-F238E27FC236}">
                    <a16:creationId xmlns:a16="http://schemas.microsoft.com/office/drawing/2014/main" id="{DC4FFFB0-3C79-D7D7-1F7A-6879A1386231}"/>
                  </a:ext>
                </a:extLst>
              </p:cNvPr>
              <p:cNvGraphicFramePr>
                <a:graphicFrameLocks noChangeAspect="1"/>
              </p:cNvGraphicFramePr>
              <p:nvPr>
                <p:extLst>
                  <p:ext uri="{D42A27DB-BD31-4B8C-83A1-F6EECF244321}">
                    <p14:modId xmlns:p14="http://schemas.microsoft.com/office/powerpoint/2010/main" val="1959676942"/>
                  </p:ext>
                </p:extLst>
              </p:nvPr>
            </p:nvGraphicFramePr>
            <p:xfrm>
              <a:off x="9161530" y="1722078"/>
              <a:ext cx="2217551" cy="1750723"/>
            </p:xfrm>
            <a:graphic>
              <a:graphicData uri="http://schemas.microsoft.com/office/drawing/2017/model3d">
                <am3d:model3d r:embed="rId7">
                  <am3d:spPr>
                    <a:xfrm>
                      <a:off x="0" y="0"/>
                      <a:ext cx="2217551" cy="1750723"/>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728269" ay="73635" az="15831"/>
                    <am3d:postTrans dx="0" dy="0" dz="0"/>
                  </am3d:trans>
                  <am3d:raster rName="Office3DRenderer" rVer="16.0.8326">
                    <am3d:blip r:embed="rId8"/>
                  </am3d:raster>
                  <am3d:objViewport viewportSz="27314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Laptop Computer">
                <a:extLst>
                  <a:ext uri="{FF2B5EF4-FFF2-40B4-BE49-F238E27FC236}">
                    <a16:creationId xmlns:a16="http://schemas.microsoft.com/office/drawing/2014/main" id="{DC4FFFB0-3C79-D7D7-1F7A-6879A1386231}"/>
                  </a:ext>
                </a:extLst>
              </p:cNvPr>
              <p:cNvPicPr>
                <a:picLocks noGrp="1" noRot="1" noChangeAspect="1" noMove="1" noResize="1" noEditPoints="1" noAdjustHandles="1" noChangeArrowheads="1" noChangeShapeType="1" noCrop="1"/>
              </p:cNvPicPr>
              <p:nvPr/>
            </p:nvPicPr>
            <p:blipFill>
              <a:blip r:embed="rId8"/>
              <a:stretch>
                <a:fillRect/>
              </a:stretch>
            </p:blipFill>
            <p:spPr>
              <a:xfrm>
                <a:off x="9161530" y="1722078"/>
                <a:ext cx="2217551" cy="1750723"/>
              </a:xfrm>
              <a:prstGeom prst="rect">
                <a:avLst/>
              </a:prstGeom>
            </p:spPr>
          </p:pic>
        </mc:Fallback>
      </mc:AlternateContent>
      <p:cxnSp>
        <p:nvCxnSpPr>
          <p:cNvPr id="17" name="Straight Arrow Connector 16">
            <a:extLst>
              <a:ext uri="{FF2B5EF4-FFF2-40B4-BE49-F238E27FC236}">
                <a16:creationId xmlns:a16="http://schemas.microsoft.com/office/drawing/2014/main" id="{0F9CCCFE-E0F7-5E2C-F70F-61626FC5F70B}"/>
              </a:ext>
            </a:extLst>
          </p:cNvPr>
          <p:cNvCxnSpPr/>
          <p:nvPr/>
        </p:nvCxnSpPr>
        <p:spPr>
          <a:xfrm>
            <a:off x="-1797679" y="4041257"/>
            <a:ext cx="1543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D42F73-BB41-A162-C7FA-C49524506FD1}"/>
              </a:ext>
            </a:extLst>
          </p:cNvPr>
          <p:cNvCxnSpPr/>
          <p:nvPr/>
        </p:nvCxnSpPr>
        <p:spPr>
          <a:xfrm flipH="1">
            <a:off x="-1797679" y="4086146"/>
            <a:ext cx="1543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7B2587-748E-E64A-AC27-2DC53A624C24}"/>
              </a:ext>
            </a:extLst>
          </p:cNvPr>
          <p:cNvCxnSpPr/>
          <p:nvPr/>
        </p:nvCxnSpPr>
        <p:spPr>
          <a:xfrm>
            <a:off x="9641681" y="4258664"/>
            <a:ext cx="1543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F008B8-106F-04DB-1237-D53A919972F4}"/>
              </a:ext>
            </a:extLst>
          </p:cNvPr>
          <p:cNvCxnSpPr/>
          <p:nvPr/>
        </p:nvCxnSpPr>
        <p:spPr>
          <a:xfrm flipH="1">
            <a:off x="9641681" y="4303553"/>
            <a:ext cx="1543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7295439-18C5-623B-D80A-29695BA801A5}"/>
              </a:ext>
            </a:extLst>
          </p:cNvPr>
          <p:cNvSpPr/>
          <p:nvPr/>
        </p:nvSpPr>
        <p:spPr>
          <a:xfrm>
            <a:off x="-129971" y="-10881"/>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71322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Rectangle 2">
            <a:extLst>
              <a:ext uri="{FF2B5EF4-FFF2-40B4-BE49-F238E27FC236}">
                <a16:creationId xmlns:a16="http://schemas.microsoft.com/office/drawing/2014/main" id="{A8820108-C2FA-C3A3-6DDB-77ACE3090D81}"/>
              </a:ext>
            </a:extLst>
          </p:cNvPr>
          <p:cNvSpPr/>
          <p:nvPr/>
        </p:nvSpPr>
        <p:spPr>
          <a:xfrm>
            <a:off x="-109298" y="-1387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marL="0" lvl="0" indent="0" algn="ctr" rtl="0">
              <a:spcBef>
                <a:spcPts val="0"/>
              </a:spcBef>
              <a:spcAft>
                <a:spcPts val="0"/>
              </a:spcAft>
              <a:buNone/>
            </a:pPr>
            <a:r>
              <a:rPr lang="fr-FR" sz="1400" u="none" dirty="0">
                <a:solidFill>
                  <a:srgbClr val="CFD8DC"/>
                </a:solidFill>
                <a:latin typeface="Times New Roman" panose="02020603050405020304" pitchFamily="18" charset="0"/>
                <a:cs typeface="Times New Roman" panose="02020603050405020304" pitchFamily="18" charset="0"/>
              </a:rPr>
              <a:t>Présentation de SSH et Telnet</a:t>
            </a:r>
            <a:endParaRPr lang="fr-FR" dirty="0">
              <a:solidFill>
                <a:srgbClr val="CFD8DC"/>
              </a:solidFill>
            </a:endParaRPr>
          </a:p>
        </p:txBody>
      </p:sp>
      <p:sp>
        <p:nvSpPr>
          <p:cNvPr id="8" name="Google Shape;133;p19">
            <a:extLst>
              <a:ext uri="{FF2B5EF4-FFF2-40B4-BE49-F238E27FC236}">
                <a16:creationId xmlns:a16="http://schemas.microsoft.com/office/drawing/2014/main" id="{8A70A273-372E-8126-B457-A5CAEFE09C21}"/>
              </a:ext>
            </a:extLst>
          </p:cNvPr>
          <p:cNvSpPr txBox="1">
            <a:spLocks noGrp="1"/>
          </p:cNvSpPr>
          <p:nvPr>
            <p:ph type="title"/>
          </p:nvPr>
        </p:nvSpPr>
        <p:spPr>
          <a:xfrm>
            <a:off x="786150" y="-12966"/>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 differents types de cryptages SSH</a:t>
            </a:r>
            <a:endParaRPr dirty="0"/>
          </a:p>
        </p:txBody>
      </p:sp>
      <p:pic>
        <p:nvPicPr>
          <p:cNvPr id="1030" name="Picture 6" descr="Symmetric vs. Asymmetric Encryption - What are differences?">
            <a:extLst>
              <a:ext uri="{FF2B5EF4-FFF2-40B4-BE49-F238E27FC236}">
                <a16:creationId xmlns:a16="http://schemas.microsoft.com/office/drawing/2014/main" id="{0DCFE633-0831-71E7-BDCE-FE112B0CD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755" y="1751789"/>
            <a:ext cx="4498198" cy="24581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D5D755A-FC0E-8DA5-3182-62D0FC3F0A73}"/>
              </a:ext>
            </a:extLst>
          </p:cNvPr>
          <p:cNvSpPr txBox="1"/>
          <p:nvPr/>
        </p:nvSpPr>
        <p:spPr>
          <a:xfrm>
            <a:off x="786150" y="597265"/>
            <a:ext cx="4638310" cy="400110"/>
          </a:xfrm>
          <a:prstGeom prst="rect">
            <a:avLst/>
          </a:prstGeom>
          <a:noFill/>
        </p:spPr>
        <p:txBody>
          <a:bodyPr wrap="square">
            <a:spAutoFit/>
          </a:bodyPr>
          <a:lstStyle/>
          <a:p>
            <a:r>
              <a:rPr kumimoji="0" lang="fr-FR" sz="2000" b="0" i="1" u="none" strike="noStrike" kern="0" cap="none" spc="0" normalizeH="0" baseline="0" noProof="0" dirty="0">
                <a:ln>
                  <a:noFill/>
                </a:ln>
                <a:solidFill>
                  <a:srgbClr val="0091EA"/>
                </a:solidFill>
                <a:effectLst/>
                <a:uLnTx/>
                <a:uFillTx/>
                <a:latin typeface="Roboto Slab"/>
                <a:ea typeface="Roboto Slab"/>
                <a:cs typeface="Roboto Slab"/>
                <a:sym typeface="Roboto Slab"/>
              </a:rPr>
              <a:t>Le cryptage symétrique </a:t>
            </a:r>
          </a:p>
        </p:txBody>
      </p:sp>
      <p:sp>
        <p:nvSpPr>
          <p:cNvPr id="5" name="TextBox 4">
            <a:extLst>
              <a:ext uri="{FF2B5EF4-FFF2-40B4-BE49-F238E27FC236}">
                <a16:creationId xmlns:a16="http://schemas.microsoft.com/office/drawing/2014/main" id="{7AA29485-7BFE-330D-AD06-D0720F7E0F3E}"/>
              </a:ext>
            </a:extLst>
          </p:cNvPr>
          <p:cNvSpPr txBox="1"/>
          <p:nvPr/>
        </p:nvSpPr>
        <p:spPr>
          <a:xfrm>
            <a:off x="99857" y="1112972"/>
            <a:ext cx="8304527" cy="523220"/>
          </a:xfrm>
          <a:prstGeom prst="rect">
            <a:avLst/>
          </a:prstGeom>
          <a:noFill/>
        </p:spPr>
        <p:txBody>
          <a:bodyPr wrap="square">
            <a:spAutoFit/>
          </a:bodyPr>
          <a:lstStyle/>
          <a:p>
            <a:pPr algn="l"/>
            <a:r>
              <a:rPr lang="fr-FR" sz="1400" dirty="0"/>
              <a:t>Le cryptage symétrique est une forme de cryptage dans laquelle une clé secrète est à la fois utilisée pour le cryptage et le décryptage d’un message par le client et l’hôte.</a:t>
            </a:r>
          </a:p>
        </p:txBody>
      </p:sp>
      <p:sp>
        <p:nvSpPr>
          <p:cNvPr id="7" name="TextBox 6">
            <a:extLst>
              <a:ext uri="{FF2B5EF4-FFF2-40B4-BE49-F238E27FC236}">
                <a16:creationId xmlns:a16="http://schemas.microsoft.com/office/drawing/2014/main" id="{1278F028-73FE-77E3-4FE6-F07F6A909F89}"/>
              </a:ext>
            </a:extLst>
          </p:cNvPr>
          <p:cNvSpPr txBox="1"/>
          <p:nvPr/>
        </p:nvSpPr>
        <p:spPr>
          <a:xfrm>
            <a:off x="509548" y="2691647"/>
            <a:ext cx="3385378" cy="738664"/>
          </a:xfrm>
          <a:prstGeom prst="rect">
            <a:avLst/>
          </a:prstGeom>
          <a:noFill/>
        </p:spPr>
        <p:txBody>
          <a:bodyPr wrap="square">
            <a:spAutoFit/>
          </a:bodyPr>
          <a:lstStyle/>
          <a:p>
            <a:pPr algn="l"/>
            <a:r>
              <a:rPr lang="fr-FR" sz="1400" dirty="0"/>
              <a:t>Les clés symétriques sont utilisées pour crypter l’intégralité de la communication au cours d’une session SSH</a:t>
            </a:r>
          </a:p>
        </p:txBody>
      </p:sp>
    </p:spTree>
    <p:extLst>
      <p:ext uri="{BB962C8B-B14F-4D97-AF65-F5344CB8AC3E}">
        <p14:creationId xmlns:p14="http://schemas.microsoft.com/office/powerpoint/2010/main" val="310044290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Rectangle 2">
            <a:extLst>
              <a:ext uri="{FF2B5EF4-FFF2-40B4-BE49-F238E27FC236}">
                <a16:creationId xmlns:a16="http://schemas.microsoft.com/office/drawing/2014/main" id="{A8820108-C2FA-C3A3-6DDB-77ACE3090D81}"/>
              </a:ext>
            </a:extLst>
          </p:cNvPr>
          <p:cNvSpPr/>
          <p:nvPr/>
        </p:nvSpPr>
        <p:spPr>
          <a:xfrm>
            <a:off x="-109298" y="-1387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marL="0" lvl="0" indent="0" algn="ctr" rtl="0">
              <a:spcBef>
                <a:spcPts val="0"/>
              </a:spcBef>
              <a:spcAft>
                <a:spcPts val="0"/>
              </a:spcAft>
              <a:buNone/>
            </a:pPr>
            <a:r>
              <a:rPr lang="fr-FR" sz="1400" u="none" dirty="0">
                <a:solidFill>
                  <a:srgbClr val="CFD8DC"/>
                </a:solidFill>
                <a:latin typeface="Times New Roman" panose="02020603050405020304" pitchFamily="18" charset="0"/>
                <a:cs typeface="Times New Roman" panose="02020603050405020304" pitchFamily="18" charset="0"/>
              </a:rPr>
              <a:t>Présentation de SSH et Telnet</a:t>
            </a:r>
            <a:endParaRPr lang="fr-FR" dirty="0">
              <a:solidFill>
                <a:srgbClr val="CFD8DC"/>
              </a:solidFill>
            </a:endParaRPr>
          </a:p>
        </p:txBody>
      </p:sp>
      <p:sp>
        <p:nvSpPr>
          <p:cNvPr id="8" name="Google Shape;133;p19">
            <a:extLst>
              <a:ext uri="{FF2B5EF4-FFF2-40B4-BE49-F238E27FC236}">
                <a16:creationId xmlns:a16="http://schemas.microsoft.com/office/drawing/2014/main" id="{8A70A273-372E-8126-B457-A5CAEFE09C21}"/>
              </a:ext>
            </a:extLst>
          </p:cNvPr>
          <p:cNvSpPr txBox="1">
            <a:spLocks noGrp="1"/>
          </p:cNvSpPr>
          <p:nvPr>
            <p:ph type="title"/>
          </p:nvPr>
        </p:nvSpPr>
        <p:spPr>
          <a:xfrm>
            <a:off x="786150" y="-12966"/>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 differents types de cryptages SSH</a:t>
            </a:r>
            <a:endParaRPr dirty="0"/>
          </a:p>
        </p:txBody>
      </p:sp>
      <p:sp>
        <p:nvSpPr>
          <p:cNvPr id="11" name="TextBox 10">
            <a:extLst>
              <a:ext uri="{FF2B5EF4-FFF2-40B4-BE49-F238E27FC236}">
                <a16:creationId xmlns:a16="http://schemas.microsoft.com/office/drawing/2014/main" id="{6D5D755A-FC0E-8DA5-3182-62D0FC3F0A73}"/>
              </a:ext>
            </a:extLst>
          </p:cNvPr>
          <p:cNvSpPr txBox="1"/>
          <p:nvPr/>
        </p:nvSpPr>
        <p:spPr>
          <a:xfrm>
            <a:off x="786150" y="597265"/>
            <a:ext cx="4638310" cy="400110"/>
          </a:xfrm>
          <a:prstGeom prst="rect">
            <a:avLst/>
          </a:prstGeom>
          <a:noFill/>
        </p:spPr>
        <p:txBody>
          <a:bodyPr wrap="square">
            <a:spAutoFit/>
          </a:bodyPr>
          <a:lstStyle/>
          <a:p>
            <a:r>
              <a:rPr kumimoji="0" lang="fr-FR" sz="2000" b="0" i="1" u="none" strike="noStrike" kern="0" cap="none" spc="0" normalizeH="0" baseline="0" noProof="0" dirty="0">
                <a:ln>
                  <a:noFill/>
                </a:ln>
                <a:solidFill>
                  <a:srgbClr val="0091EA"/>
                </a:solidFill>
                <a:effectLst/>
                <a:uLnTx/>
                <a:uFillTx/>
                <a:latin typeface="Roboto Slab"/>
                <a:ea typeface="Roboto Slab"/>
                <a:cs typeface="Roboto Slab"/>
                <a:sym typeface="Roboto Slab"/>
              </a:rPr>
              <a:t>Le cryptage asymétrique </a:t>
            </a:r>
          </a:p>
        </p:txBody>
      </p:sp>
      <p:sp>
        <p:nvSpPr>
          <p:cNvPr id="5" name="TextBox 4">
            <a:extLst>
              <a:ext uri="{FF2B5EF4-FFF2-40B4-BE49-F238E27FC236}">
                <a16:creationId xmlns:a16="http://schemas.microsoft.com/office/drawing/2014/main" id="{7AA29485-7BFE-330D-AD06-D0720F7E0F3E}"/>
              </a:ext>
            </a:extLst>
          </p:cNvPr>
          <p:cNvSpPr txBox="1"/>
          <p:nvPr/>
        </p:nvSpPr>
        <p:spPr>
          <a:xfrm>
            <a:off x="99857" y="1112972"/>
            <a:ext cx="8304527" cy="523220"/>
          </a:xfrm>
          <a:prstGeom prst="rect">
            <a:avLst/>
          </a:prstGeom>
          <a:noFill/>
        </p:spPr>
        <p:txBody>
          <a:bodyPr wrap="square">
            <a:spAutoFit/>
          </a:bodyPr>
          <a:lstStyle/>
          <a:p>
            <a:pPr algn="l"/>
            <a:r>
              <a:rPr lang="fr-FR" sz="1400" dirty="0"/>
              <a:t>Le cryptage asymétrique utilise deux clés distinctes pour le cryptage et le décryptage. Ces deux clés sont appelées clé publique et clé privée</a:t>
            </a:r>
          </a:p>
        </p:txBody>
      </p:sp>
      <p:sp>
        <p:nvSpPr>
          <p:cNvPr id="7" name="TextBox 6">
            <a:extLst>
              <a:ext uri="{FF2B5EF4-FFF2-40B4-BE49-F238E27FC236}">
                <a16:creationId xmlns:a16="http://schemas.microsoft.com/office/drawing/2014/main" id="{1278F028-73FE-77E3-4FE6-F07F6A909F89}"/>
              </a:ext>
            </a:extLst>
          </p:cNvPr>
          <p:cNvSpPr txBox="1"/>
          <p:nvPr/>
        </p:nvSpPr>
        <p:spPr>
          <a:xfrm>
            <a:off x="107448" y="2255670"/>
            <a:ext cx="4863677" cy="1600438"/>
          </a:xfrm>
          <a:prstGeom prst="rect">
            <a:avLst/>
          </a:prstGeom>
          <a:noFill/>
        </p:spPr>
        <p:txBody>
          <a:bodyPr wrap="square">
            <a:spAutoFit/>
          </a:bodyPr>
          <a:lstStyle/>
          <a:p>
            <a:pPr algn="l"/>
            <a:r>
              <a:rPr lang="fr-FR" sz="1400" dirty="0"/>
              <a:t>le cryptage asymétrique n’est pas utilisé pour crypter </a:t>
            </a:r>
            <a:r>
              <a:rPr lang="fr-FR" sz="1400" dirty="0">
                <a:effectLst>
                  <a:outerShdw blurRad="38100" dist="38100" dir="2700000" algn="tl">
                    <a:srgbClr val="000000">
                      <a:alpha val="43137"/>
                    </a:srgbClr>
                  </a:outerShdw>
                </a:effectLst>
              </a:rPr>
              <a:t>la totalité de la session SSH</a:t>
            </a:r>
            <a:r>
              <a:rPr lang="fr-FR" sz="1400" dirty="0"/>
              <a:t>. Il n’est utilisé que pendant l’algorithme d’échange de clés (</a:t>
            </a:r>
            <a:r>
              <a:rPr lang="fr-FR" sz="1400" dirty="0" err="1">
                <a:effectLst>
                  <a:outerShdw blurRad="38100" dist="38100" dir="2700000" algn="tl">
                    <a:srgbClr val="000000">
                      <a:alpha val="43137"/>
                    </a:srgbClr>
                  </a:outerShdw>
                </a:effectLst>
              </a:rPr>
              <a:t>Diffie</a:t>
            </a:r>
            <a:r>
              <a:rPr lang="fr-FR" sz="1400" dirty="0">
                <a:effectLst>
                  <a:outerShdw blurRad="38100" dist="38100" dir="2700000" algn="tl">
                    <a:srgbClr val="000000">
                      <a:alpha val="43137"/>
                    </a:srgbClr>
                  </a:outerShdw>
                </a:effectLst>
              </a:rPr>
              <a:t>-Hellman</a:t>
            </a:r>
            <a:r>
              <a:rPr lang="fr-FR" sz="1400" dirty="0"/>
              <a:t>) de cryptage symétrique. Avant de lancer une connexion sécurisée, les deux parties génèrent des paires de clés publiques-privées temporaires et partagent leurs clés privées respectives pour produire la clé secrète partagée.</a:t>
            </a:r>
          </a:p>
        </p:txBody>
      </p:sp>
      <p:pic>
        <p:nvPicPr>
          <p:cNvPr id="4" name="Picture 4" descr="Symmetric vs. Asymmetric Encryption - What are differences?">
            <a:extLst>
              <a:ext uri="{FF2B5EF4-FFF2-40B4-BE49-F238E27FC236}">
                <a16:creationId xmlns:a16="http://schemas.microsoft.com/office/drawing/2014/main" id="{0C1860C9-A722-5DAF-9134-90E38050D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218" y="1779654"/>
            <a:ext cx="4151334" cy="226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116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Rectangle 2">
            <a:extLst>
              <a:ext uri="{FF2B5EF4-FFF2-40B4-BE49-F238E27FC236}">
                <a16:creationId xmlns:a16="http://schemas.microsoft.com/office/drawing/2014/main" id="{A8820108-C2FA-C3A3-6DDB-77ACE3090D81}"/>
              </a:ext>
            </a:extLst>
          </p:cNvPr>
          <p:cNvSpPr/>
          <p:nvPr/>
        </p:nvSpPr>
        <p:spPr>
          <a:xfrm>
            <a:off x="-109298" y="-1387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marL="0" lvl="0" indent="0" algn="ctr" rtl="0">
              <a:spcBef>
                <a:spcPts val="0"/>
              </a:spcBef>
              <a:spcAft>
                <a:spcPts val="0"/>
              </a:spcAft>
              <a:buNone/>
            </a:pPr>
            <a:r>
              <a:rPr lang="fr-FR" sz="1400" u="none" dirty="0">
                <a:solidFill>
                  <a:srgbClr val="CFD8DC"/>
                </a:solidFill>
                <a:latin typeface="Times New Roman" panose="02020603050405020304" pitchFamily="18" charset="0"/>
                <a:cs typeface="Times New Roman" panose="02020603050405020304" pitchFamily="18" charset="0"/>
              </a:rPr>
              <a:t>Présentation de SSH et Telnet</a:t>
            </a:r>
            <a:endParaRPr lang="fr-FR" dirty="0">
              <a:solidFill>
                <a:srgbClr val="CFD8DC"/>
              </a:solidFill>
            </a:endParaRPr>
          </a:p>
        </p:txBody>
      </p:sp>
      <p:sp>
        <p:nvSpPr>
          <p:cNvPr id="8" name="Google Shape;133;p19">
            <a:extLst>
              <a:ext uri="{FF2B5EF4-FFF2-40B4-BE49-F238E27FC236}">
                <a16:creationId xmlns:a16="http://schemas.microsoft.com/office/drawing/2014/main" id="{8A70A273-372E-8126-B457-A5CAEFE09C21}"/>
              </a:ext>
            </a:extLst>
          </p:cNvPr>
          <p:cNvSpPr txBox="1">
            <a:spLocks noGrp="1"/>
          </p:cNvSpPr>
          <p:nvPr>
            <p:ph type="title"/>
          </p:nvPr>
        </p:nvSpPr>
        <p:spPr>
          <a:xfrm>
            <a:off x="786150" y="-12966"/>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Les differents types de cryptages SSH</a:t>
            </a:r>
            <a:endParaRPr dirty="0"/>
          </a:p>
        </p:txBody>
      </p:sp>
      <p:sp>
        <p:nvSpPr>
          <p:cNvPr id="11" name="TextBox 10">
            <a:extLst>
              <a:ext uri="{FF2B5EF4-FFF2-40B4-BE49-F238E27FC236}">
                <a16:creationId xmlns:a16="http://schemas.microsoft.com/office/drawing/2014/main" id="{6D5D755A-FC0E-8DA5-3182-62D0FC3F0A73}"/>
              </a:ext>
            </a:extLst>
          </p:cNvPr>
          <p:cNvSpPr txBox="1"/>
          <p:nvPr/>
        </p:nvSpPr>
        <p:spPr>
          <a:xfrm>
            <a:off x="786150" y="597265"/>
            <a:ext cx="4638310" cy="707886"/>
          </a:xfrm>
          <a:prstGeom prst="rect">
            <a:avLst/>
          </a:prstGeom>
          <a:noFill/>
        </p:spPr>
        <p:txBody>
          <a:bodyPr wrap="square">
            <a:spAutoFit/>
          </a:bodyPr>
          <a:lstStyle/>
          <a:p>
            <a:r>
              <a:rPr kumimoji="0" lang="fr-FR" sz="2000" b="0" i="1" u="none" strike="noStrike" kern="0" cap="none" spc="0" normalizeH="0" baseline="0" noProof="0" dirty="0">
                <a:ln>
                  <a:noFill/>
                </a:ln>
                <a:solidFill>
                  <a:srgbClr val="0091EA"/>
                </a:solidFill>
                <a:effectLst/>
                <a:uLnTx/>
                <a:uFillTx/>
                <a:latin typeface="Roboto Slab"/>
                <a:ea typeface="Roboto Slab"/>
                <a:cs typeface="Roboto Slab"/>
                <a:sym typeface="Roboto Slab"/>
              </a:rPr>
              <a:t>Le cryptage </a:t>
            </a:r>
            <a:r>
              <a:rPr kumimoji="0" lang="fr-FR" sz="2000" b="0" i="1" u="none" strike="noStrike" kern="0" cap="none" spc="0" normalizeH="0" baseline="0" noProof="0" dirty="0" err="1">
                <a:ln>
                  <a:noFill/>
                </a:ln>
                <a:solidFill>
                  <a:srgbClr val="0091EA"/>
                </a:solidFill>
                <a:effectLst/>
                <a:uLnTx/>
                <a:uFillTx/>
                <a:latin typeface="Roboto Slab"/>
                <a:ea typeface="Roboto Slab"/>
                <a:cs typeface="Roboto Slab"/>
                <a:sym typeface="Roboto Slab"/>
              </a:rPr>
              <a:t>hashing</a:t>
            </a:r>
            <a:endParaRPr kumimoji="0" lang="fr-FR" sz="2000" b="0" i="1" u="none" strike="noStrike" kern="0" cap="none" spc="0" normalizeH="0" baseline="0" noProof="0" dirty="0">
              <a:ln>
                <a:noFill/>
              </a:ln>
              <a:solidFill>
                <a:srgbClr val="0091EA"/>
              </a:solidFill>
              <a:effectLst/>
              <a:uLnTx/>
              <a:uFillTx/>
              <a:latin typeface="Roboto Slab"/>
              <a:ea typeface="Roboto Slab"/>
              <a:cs typeface="Roboto Slab"/>
              <a:sym typeface="Roboto Slab"/>
            </a:endParaRPr>
          </a:p>
          <a:p>
            <a:r>
              <a:rPr kumimoji="0" lang="fr-FR" sz="2000" b="0" i="1" u="none" strike="noStrike" kern="0" cap="none" spc="0" normalizeH="0" baseline="0" noProof="0" dirty="0">
                <a:ln>
                  <a:noFill/>
                </a:ln>
                <a:solidFill>
                  <a:srgbClr val="0091EA"/>
                </a:solidFill>
                <a:effectLst/>
                <a:uLnTx/>
                <a:uFillTx/>
                <a:latin typeface="Roboto Slab"/>
                <a:ea typeface="Roboto Slab"/>
                <a:cs typeface="Roboto Slab"/>
                <a:sym typeface="Roboto Slab"/>
              </a:rPr>
              <a:t> </a:t>
            </a:r>
          </a:p>
        </p:txBody>
      </p:sp>
      <p:sp>
        <p:nvSpPr>
          <p:cNvPr id="5" name="TextBox 4">
            <a:extLst>
              <a:ext uri="{FF2B5EF4-FFF2-40B4-BE49-F238E27FC236}">
                <a16:creationId xmlns:a16="http://schemas.microsoft.com/office/drawing/2014/main" id="{7AA29485-7BFE-330D-AD06-D0720F7E0F3E}"/>
              </a:ext>
            </a:extLst>
          </p:cNvPr>
          <p:cNvSpPr txBox="1"/>
          <p:nvPr/>
        </p:nvSpPr>
        <p:spPr>
          <a:xfrm>
            <a:off x="99857" y="1231632"/>
            <a:ext cx="8304527" cy="1169551"/>
          </a:xfrm>
          <a:prstGeom prst="rect">
            <a:avLst/>
          </a:prstGeom>
          <a:noFill/>
        </p:spPr>
        <p:txBody>
          <a:bodyPr wrap="square">
            <a:spAutoFit/>
          </a:bodyPr>
          <a:lstStyle/>
          <a:p>
            <a:r>
              <a:rPr kumimoji="0" lang="fr-FR" sz="1400" b="0" i="1" u="none" strike="noStrike" kern="0" cap="none" spc="0" normalizeH="0" baseline="0" noProof="0" dirty="0" err="1">
                <a:ln>
                  <a:noFill/>
                </a:ln>
                <a:solidFill>
                  <a:schemeClr val="tx1"/>
                </a:solidFill>
                <a:effectLst/>
                <a:uLnTx/>
                <a:uFillTx/>
                <a:latin typeface="Roboto Slab"/>
                <a:ea typeface="Roboto Slab"/>
                <a:cs typeface="Roboto Slab"/>
                <a:sym typeface="Roboto Slab"/>
              </a:rPr>
              <a:t>Hashing</a:t>
            </a:r>
            <a:r>
              <a:rPr lang="fr-FR" i="1" dirty="0">
                <a:solidFill>
                  <a:srgbClr val="0091EA"/>
                </a:solidFill>
                <a:latin typeface="Roboto Slab"/>
                <a:ea typeface="Roboto Slab"/>
                <a:cs typeface="Roboto Slab"/>
                <a:sym typeface="Roboto Slab"/>
              </a:rPr>
              <a:t> </a:t>
            </a:r>
            <a:r>
              <a:rPr lang="fr-FR" sz="1400" dirty="0"/>
              <a:t>unidirectionnel est une autre forme de cryptographie utilisée dans les connexions </a:t>
            </a:r>
            <a:r>
              <a:rPr lang="fr-FR" sz="1400" dirty="0">
                <a:effectLst>
                  <a:outerShdw blurRad="38100" dist="38100" dir="2700000" algn="tl">
                    <a:srgbClr val="000000">
                      <a:alpha val="43137"/>
                    </a:srgbClr>
                  </a:outerShdw>
                </a:effectLst>
              </a:rPr>
              <a:t>Secure Shell</a:t>
            </a:r>
            <a:r>
              <a:rPr lang="fr-FR" sz="1400" dirty="0"/>
              <a:t>. Les fonctions de </a:t>
            </a:r>
            <a:r>
              <a:rPr kumimoji="0" lang="fr-FR" sz="1400" b="0" i="1" u="none" strike="noStrike" kern="0" cap="none" spc="0" normalizeH="0" baseline="0" noProof="0" dirty="0" err="1">
                <a:ln>
                  <a:noFill/>
                </a:ln>
                <a:solidFill>
                  <a:schemeClr val="tx1"/>
                </a:solidFill>
                <a:effectLst/>
                <a:uLnTx/>
                <a:uFillTx/>
                <a:latin typeface="Roboto Slab"/>
                <a:ea typeface="Roboto Slab"/>
                <a:cs typeface="Roboto Slab"/>
                <a:sym typeface="Roboto Slab"/>
              </a:rPr>
              <a:t>Hashing</a:t>
            </a:r>
            <a:r>
              <a:rPr lang="fr-FR" sz="1400" dirty="0"/>
              <a:t> unidirectionnelles diffèrent des deux formes de chiffrement ci-dessus en ce sens qu’elles ne sont jamais destinées à être déchiffrées. Ils génèrent une valeur unique d’une longueur fixe pour chaque entrée qui ne montre aucune tendance claire qui pourrait être exploitée. Cela les rend pratiquement impossibles à inverser.</a:t>
            </a:r>
          </a:p>
        </p:txBody>
      </p:sp>
      <p:sp>
        <p:nvSpPr>
          <p:cNvPr id="7" name="TextBox 6">
            <a:extLst>
              <a:ext uri="{FF2B5EF4-FFF2-40B4-BE49-F238E27FC236}">
                <a16:creationId xmlns:a16="http://schemas.microsoft.com/office/drawing/2014/main" id="{1278F028-73FE-77E3-4FE6-F07F6A909F89}"/>
              </a:ext>
            </a:extLst>
          </p:cNvPr>
          <p:cNvSpPr txBox="1"/>
          <p:nvPr/>
        </p:nvSpPr>
        <p:spPr>
          <a:xfrm>
            <a:off x="99857" y="2979638"/>
            <a:ext cx="4863677" cy="954107"/>
          </a:xfrm>
          <a:prstGeom prst="rect">
            <a:avLst/>
          </a:prstGeom>
          <a:noFill/>
        </p:spPr>
        <p:txBody>
          <a:bodyPr wrap="square">
            <a:spAutoFit/>
          </a:bodyPr>
          <a:lstStyle/>
          <a:p>
            <a:pPr algn="l"/>
            <a:r>
              <a:rPr lang="fr-FR" sz="1400" dirty="0"/>
              <a:t>SSH utilise des </a:t>
            </a:r>
            <a:r>
              <a:rPr kumimoji="0" lang="fr-FR" sz="1400" b="0" i="1" u="none" strike="noStrike" kern="0" cap="none" spc="0" normalizeH="0" baseline="0" noProof="0" dirty="0" err="1">
                <a:ln>
                  <a:noFill/>
                </a:ln>
                <a:solidFill>
                  <a:schemeClr val="tx1"/>
                </a:solidFill>
                <a:effectLst/>
                <a:uLnTx/>
                <a:uFillTx/>
                <a:latin typeface="Roboto Slab"/>
                <a:ea typeface="Roboto Slab"/>
                <a:cs typeface="Roboto Slab"/>
                <a:sym typeface="Roboto Slab"/>
              </a:rPr>
              <a:t>Hashing</a:t>
            </a:r>
            <a:r>
              <a:rPr lang="fr-FR" sz="1400" dirty="0"/>
              <a:t> pour vérifier l’authenticité des messages. Cela se fait à l’aide de HMAC ou de codes d’authentification de message basés sur le hachage. Cela garantit que la commande reçue n’est en aucun cas altérée</a:t>
            </a:r>
          </a:p>
        </p:txBody>
      </p:sp>
      <p:pic>
        <p:nvPicPr>
          <p:cNvPr id="2056" name="Picture 8" descr="Hashing Algorithms – An In-Depth Guide To Understanding Hash Functions -  AppSealing">
            <a:extLst>
              <a:ext uri="{FF2B5EF4-FFF2-40B4-BE49-F238E27FC236}">
                <a16:creationId xmlns:a16="http://schemas.microsoft.com/office/drawing/2014/main" id="{14E3C453-52F2-7ACA-3D0B-4F1E83E06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985" y="2742318"/>
            <a:ext cx="3559749" cy="1299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77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1754794"/>
            <a:ext cx="76551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3.</a:t>
            </a:r>
          </a:p>
          <a:p>
            <a:pPr marL="0" lvl="0" indent="0" algn="l" rtl="0">
              <a:spcBef>
                <a:spcPts val="0"/>
              </a:spcBef>
              <a:spcAft>
                <a:spcPts val="0"/>
              </a:spcAft>
              <a:buNone/>
            </a:pPr>
            <a:r>
              <a:rPr lang="en-US" sz="4400" u="none" dirty="0" err="1">
                <a:latin typeface="Times New Roman" panose="02020603050405020304" pitchFamily="18" charset="0"/>
                <a:cs typeface="Times New Roman" panose="02020603050405020304" pitchFamily="18" charset="0"/>
              </a:rPr>
              <a:t>Démarrage</a:t>
            </a:r>
            <a:r>
              <a:rPr lang="en-US" sz="4400" u="none" dirty="0">
                <a:latin typeface="Times New Roman" panose="02020603050405020304" pitchFamily="18" charset="0"/>
                <a:cs typeface="Times New Roman" panose="02020603050405020304" pitchFamily="18" charset="0"/>
              </a:rPr>
              <a:t> et arret de service.</a:t>
            </a:r>
            <a:endParaRPr lang="fr-FR" dirty="0"/>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Windows - L</a:t>
            </a:r>
            <a:r>
              <a:rPr lang="en" dirty="0"/>
              <a:t>inux</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357286426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1" name="Rectangle 10">
            <a:extLst>
              <a:ext uri="{FF2B5EF4-FFF2-40B4-BE49-F238E27FC236}">
                <a16:creationId xmlns:a16="http://schemas.microsoft.com/office/drawing/2014/main" id="{E0269FC4-74DF-6E86-E584-5D37585F4250}"/>
              </a:ext>
            </a:extLst>
          </p:cNvPr>
          <p:cNvSpPr/>
          <p:nvPr/>
        </p:nvSpPr>
        <p:spPr>
          <a:xfrm>
            <a:off x="-109298" y="-603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2" name="Google Shape;132;p19"/>
          <p:cNvSpPr txBox="1">
            <a:spLocks noGrp="1"/>
          </p:cNvSpPr>
          <p:nvPr>
            <p:ph type="body" idx="1"/>
          </p:nvPr>
        </p:nvSpPr>
        <p:spPr>
          <a:xfrm>
            <a:off x="190918" y="1953739"/>
            <a:ext cx="4270521" cy="63487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fr-FR" sz="1800" b="1" dirty="0">
                <a:latin typeface="Times New Roman" panose="02020603050405020304" pitchFamily="18" charset="0"/>
                <a:cs typeface="Times New Roman" panose="02020603050405020304" pitchFamily="18" charset="0"/>
              </a:rPr>
              <a:t>Démarrage/Arrêt (Windows 10/11)</a:t>
            </a:r>
          </a:p>
        </p:txBody>
      </p:sp>
      <p:sp>
        <p:nvSpPr>
          <p:cNvPr id="133" name="Google Shape;133;p19"/>
          <p:cNvSpPr txBox="1">
            <a:spLocks noGrp="1"/>
          </p:cNvSpPr>
          <p:nvPr>
            <p:ph type="title"/>
          </p:nvPr>
        </p:nvSpPr>
        <p:spPr>
          <a:xfrm>
            <a:off x="786150" y="110069"/>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Démarrage et arrêt de service</a:t>
            </a:r>
            <a:br>
              <a:rPr lang="fr-FR" dirty="0"/>
            </a:br>
            <a:r>
              <a:rPr lang="fr-FR" dirty="0"/>
              <a:t>L</a:t>
            </a:r>
            <a:r>
              <a:rPr lang="en" dirty="0"/>
              <a:t>’utilisation du service SSH</a:t>
            </a:r>
            <a:endParaRPr dirty="0"/>
          </a:p>
        </p:txBody>
      </p:sp>
      <p:sp>
        <p:nvSpPr>
          <p:cNvPr id="134" name="Google Shape;134;p19"/>
          <p:cNvSpPr txBox="1">
            <a:spLocks noGrp="1"/>
          </p:cNvSpPr>
          <p:nvPr>
            <p:ph type="body" idx="2"/>
          </p:nvPr>
        </p:nvSpPr>
        <p:spPr>
          <a:xfrm>
            <a:off x="4660900" y="1953739"/>
            <a:ext cx="4571999" cy="63487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fr-FR" sz="1800" b="1" dirty="0">
                <a:latin typeface="Times New Roman" panose="02020603050405020304" pitchFamily="18" charset="0"/>
                <a:cs typeface="Times New Roman" panose="02020603050405020304" pitchFamily="18" charset="0"/>
              </a:rPr>
              <a:t>Démarrage/Arrêt (Linux)</a:t>
            </a: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algn="ctr"/>
            <a:r>
              <a:rPr lang="en-US" sz="1400" u="none" dirty="0" err="1">
                <a:solidFill>
                  <a:srgbClr val="CFD8DC"/>
                </a:solidFill>
                <a:latin typeface="Times New Roman" panose="02020603050405020304" pitchFamily="18" charset="0"/>
                <a:cs typeface="Times New Roman" panose="02020603050405020304" pitchFamily="18" charset="0"/>
              </a:rPr>
              <a:t>Démarrage</a:t>
            </a:r>
            <a:r>
              <a:rPr lang="en-US" sz="1400" u="none" dirty="0">
                <a:solidFill>
                  <a:srgbClr val="CFD8DC"/>
                </a:solidFill>
                <a:latin typeface="Times New Roman" panose="02020603050405020304" pitchFamily="18" charset="0"/>
                <a:cs typeface="Times New Roman" panose="02020603050405020304" pitchFamily="18" charset="0"/>
              </a:rPr>
              <a:t> et arret de service</a:t>
            </a:r>
            <a:endParaRPr lang="fr-FR" dirty="0">
              <a:solidFill>
                <a:srgbClr val="CFD8DC"/>
              </a:solidFill>
            </a:endParaRPr>
          </a:p>
        </p:txBody>
      </p:sp>
      <p:sp>
        <p:nvSpPr>
          <p:cNvPr id="12" name="TextBox 11">
            <a:extLst>
              <a:ext uri="{FF2B5EF4-FFF2-40B4-BE49-F238E27FC236}">
                <a16:creationId xmlns:a16="http://schemas.microsoft.com/office/drawing/2014/main" id="{F67A585D-83DD-21A1-5C66-1B5461FB215D}"/>
              </a:ext>
            </a:extLst>
          </p:cNvPr>
          <p:cNvSpPr txBox="1"/>
          <p:nvPr/>
        </p:nvSpPr>
        <p:spPr>
          <a:xfrm>
            <a:off x="292608" y="909747"/>
            <a:ext cx="7254240" cy="1031051"/>
          </a:xfrm>
          <a:prstGeom prst="rect">
            <a:avLst/>
          </a:prstGeom>
          <a:noFill/>
        </p:spPr>
        <p:txBody>
          <a:bodyPr wrap="square">
            <a:spAutoFit/>
          </a:bodyPr>
          <a:lstStyle/>
          <a:p>
            <a:pPr marL="0" lvl="0" indent="0" algn="just" rtl="0">
              <a:spcBef>
                <a:spcPts val="600"/>
              </a:spcBef>
              <a:spcAft>
                <a:spcPts val="0"/>
              </a:spcAft>
              <a:buNone/>
            </a:pPr>
            <a:r>
              <a:rPr lang="fr-FR" sz="1400" dirty="0"/>
              <a:t>Pour utiliser le service SSH, il faut deux machines; une machine client et une machine serveur, pour contrôler le serveur via le client. Les machines sont généralement Linux.</a:t>
            </a:r>
          </a:p>
          <a:p>
            <a:pPr algn="just">
              <a:spcBef>
                <a:spcPts val="600"/>
              </a:spcBef>
            </a:pPr>
            <a:r>
              <a:rPr lang="fr-FR" sz="1400" dirty="0"/>
              <a:t>Pour la machine client, on va installe le service </a:t>
            </a:r>
            <a:r>
              <a:rPr lang="fr-FR" sz="1400" dirty="0" err="1">
                <a:effectLst>
                  <a:outerShdw blurRad="38100" dist="38100" dir="2700000" algn="tl">
                    <a:srgbClr val="000000">
                      <a:alpha val="43137"/>
                    </a:srgbClr>
                  </a:outerShdw>
                </a:effectLst>
              </a:rPr>
              <a:t>ssh</a:t>
            </a:r>
            <a:r>
              <a:rPr lang="fr-FR" sz="1400" dirty="0">
                <a:effectLst>
                  <a:outerShdw blurRad="38100" dist="38100" dir="2700000" algn="tl">
                    <a:srgbClr val="000000">
                      <a:alpha val="43137"/>
                    </a:srgbClr>
                  </a:outerShdw>
                </a:effectLst>
              </a:rPr>
              <a:t>-client</a:t>
            </a:r>
            <a:r>
              <a:rPr lang="fr-FR" sz="1400" dirty="0"/>
              <a:t>, et pour la machine serveur, on va installe le service </a:t>
            </a:r>
            <a:r>
              <a:rPr lang="fr-FR" sz="1400" dirty="0" err="1">
                <a:effectLst>
                  <a:outerShdw blurRad="38100" dist="38100" dir="2700000" algn="tl">
                    <a:srgbClr val="000000">
                      <a:alpha val="43137"/>
                    </a:srgbClr>
                  </a:outerShdw>
                </a:effectLst>
              </a:rPr>
              <a:t>ssh</a:t>
            </a:r>
            <a:r>
              <a:rPr lang="fr-FR" sz="1400" dirty="0">
                <a:effectLst>
                  <a:outerShdw blurRad="38100" dist="38100" dir="2700000" algn="tl">
                    <a:srgbClr val="000000">
                      <a:alpha val="43137"/>
                    </a:srgbClr>
                  </a:outerShdw>
                </a:effectLst>
              </a:rPr>
              <a:t>-server</a:t>
            </a:r>
            <a:r>
              <a:rPr lang="fr-FR" sz="1400" dirty="0"/>
              <a:t>.</a:t>
            </a:r>
          </a:p>
        </p:txBody>
      </p:sp>
      <p:pic>
        <p:nvPicPr>
          <p:cNvPr id="4" name="Picture 3">
            <a:extLst>
              <a:ext uri="{FF2B5EF4-FFF2-40B4-BE49-F238E27FC236}">
                <a16:creationId xmlns:a16="http://schemas.microsoft.com/office/drawing/2014/main" id="{121B7825-8E18-4ED0-9DBF-B53681260DA7}"/>
              </a:ext>
            </a:extLst>
          </p:cNvPr>
          <p:cNvPicPr>
            <a:picLocks noChangeAspect="1"/>
          </p:cNvPicPr>
          <p:nvPr/>
        </p:nvPicPr>
        <p:blipFill>
          <a:blip r:embed="rId3"/>
          <a:stretch>
            <a:fillRect/>
          </a:stretch>
        </p:blipFill>
        <p:spPr>
          <a:xfrm>
            <a:off x="292608" y="2601554"/>
            <a:ext cx="1176933" cy="2041244"/>
          </a:xfrm>
          <a:prstGeom prst="roundRect">
            <a:avLst>
              <a:gd name="adj" fmla="val 3738"/>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0DA58CE-7173-4D11-1905-47C18B48B53A}"/>
              </a:ext>
            </a:extLst>
          </p:cNvPr>
          <p:cNvPicPr>
            <a:picLocks noChangeAspect="1"/>
          </p:cNvPicPr>
          <p:nvPr/>
        </p:nvPicPr>
        <p:blipFill rotWithShape="1">
          <a:blip r:embed="rId4"/>
          <a:srcRect l="995" t="4823"/>
          <a:stretch/>
        </p:blipFill>
        <p:spPr>
          <a:xfrm>
            <a:off x="1590675" y="3330575"/>
            <a:ext cx="2333024" cy="6042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43B3A6FE-3597-33E1-2AC0-D6F0DC4B440B}"/>
              </a:ext>
            </a:extLst>
          </p:cNvPr>
          <p:cNvPicPr>
            <a:picLocks noChangeAspect="1"/>
          </p:cNvPicPr>
          <p:nvPr/>
        </p:nvPicPr>
        <p:blipFill rotWithShape="1">
          <a:blip r:embed="rId5"/>
          <a:srcRect t="3711"/>
          <a:stretch/>
        </p:blipFill>
        <p:spPr>
          <a:xfrm>
            <a:off x="4384599" y="4037996"/>
            <a:ext cx="3864405" cy="604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3402649E-5E84-6429-1E3E-639BB41729DD}"/>
              </a:ext>
            </a:extLst>
          </p:cNvPr>
          <p:cNvPicPr>
            <a:picLocks noChangeAspect="1"/>
          </p:cNvPicPr>
          <p:nvPr/>
        </p:nvPicPr>
        <p:blipFill rotWithShape="1">
          <a:blip r:embed="rId6"/>
          <a:srcRect b="2786"/>
          <a:stretch/>
        </p:blipFill>
        <p:spPr>
          <a:xfrm>
            <a:off x="4354689" y="2619360"/>
            <a:ext cx="3894315" cy="6048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7DAC9C68-57C5-3342-8271-83E38761BC79}"/>
              </a:ext>
            </a:extLst>
          </p:cNvPr>
          <p:cNvPicPr>
            <a:picLocks noChangeAspect="1"/>
          </p:cNvPicPr>
          <p:nvPr/>
        </p:nvPicPr>
        <p:blipFill rotWithShape="1">
          <a:blip r:embed="rId7"/>
          <a:srcRect t="3003" b="3463"/>
          <a:stretch/>
        </p:blipFill>
        <p:spPr>
          <a:xfrm>
            <a:off x="4378617" y="3338959"/>
            <a:ext cx="3870387" cy="5874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476664D4-28C3-60A0-BEA3-ACE00C27FB0E}"/>
              </a:ext>
            </a:extLst>
          </p:cNvPr>
          <p:cNvPicPr>
            <a:picLocks noChangeAspect="1"/>
          </p:cNvPicPr>
          <p:nvPr/>
        </p:nvPicPr>
        <p:blipFill rotWithShape="1">
          <a:blip r:embed="rId8"/>
          <a:srcRect l="545" t="448" b="1262"/>
          <a:stretch/>
        </p:blipFill>
        <p:spPr>
          <a:xfrm>
            <a:off x="4122261" y="2580366"/>
            <a:ext cx="4729131" cy="2091860"/>
          </a:xfrm>
          <a:prstGeom prst="roundRect">
            <a:avLst>
              <a:gd name="adj" fmla="val 373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1793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ppt_x"/>
                                          </p:val>
                                        </p:tav>
                                        <p:tav tm="100000">
                                          <p:val>
                                            <p:strVal val="#ppt_x"/>
                                          </p:val>
                                        </p:tav>
                                      </p:tavLst>
                                    </p:anim>
                                    <p:anim calcmode="lin" valueType="num">
                                      <p:cBhvr additive="base">
                                        <p:cTn id="11"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2">
                                            <p:txEl>
                                              <p:pRg st="0" end="0"/>
                                            </p:txEl>
                                          </p:spTgt>
                                        </p:tgtEl>
                                        <p:attrNameLst>
                                          <p:attrName>style.visibility</p:attrName>
                                        </p:attrNameLst>
                                      </p:cBhvr>
                                      <p:to>
                                        <p:strVal val="visible"/>
                                      </p:to>
                                    </p:set>
                                    <p:animEffect transition="in" filter="fade">
                                      <p:cBhvr>
                                        <p:cTn id="16" dur="500"/>
                                        <p:tgtEl>
                                          <p:spTgt spid="132">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4">
                                            <p:txEl>
                                              <p:pRg st="0" end="0"/>
                                            </p:txEl>
                                          </p:spTgt>
                                        </p:tgtEl>
                                        <p:attrNameLst>
                                          <p:attrName>style.visibility</p:attrName>
                                        </p:attrNameLst>
                                      </p:cBhvr>
                                      <p:to>
                                        <p:strVal val="visible"/>
                                      </p:to>
                                    </p:set>
                                    <p:animEffect transition="in" filter="fade">
                                      <p:cBhvr>
                                        <p:cTn id="27" dur="500"/>
                                        <p:tgtEl>
                                          <p:spTgt spid="1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8" fill="hold" nodeType="withEffect">
                                  <p:stCondLst>
                                    <p:cond delay="50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par>
                                <p:cTn id="36" presetID="22" presetClass="entr" presetSubtype="8" fill="hold"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2" grpId="0" build="p"/>
      <p:bldP spid="134" grpId="0" build="p"/>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1754794"/>
            <a:ext cx="76551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4.</a:t>
            </a:r>
          </a:p>
          <a:p>
            <a:pPr marL="0" lvl="0" indent="0" algn="l" rtl="0">
              <a:spcBef>
                <a:spcPts val="0"/>
              </a:spcBef>
              <a:spcAft>
                <a:spcPts val="0"/>
              </a:spcAft>
              <a:buNone/>
            </a:pPr>
            <a:r>
              <a:rPr lang="en-US" sz="4400" u="none" dirty="0">
                <a:latin typeface="Times New Roman" panose="02020603050405020304" pitchFamily="18" charset="0"/>
                <a:cs typeface="Times New Roman" panose="02020603050405020304" pitchFamily="18" charset="0"/>
              </a:rPr>
              <a:t>Configuration de service SSH</a:t>
            </a:r>
            <a:endParaRPr lang="fr-FR" dirty="0"/>
          </a:p>
        </p:txBody>
      </p:sp>
      <p:sp>
        <p:nvSpPr>
          <p:cNvPr id="98" name="Google Shape;98;p15"/>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W</a:t>
            </a:r>
            <a:r>
              <a:rPr lang="en" dirty="0"/>
              <a:t>indows – linux</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1823573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56664-C112-56DF-C1FC-95D15ACC1DF9}"/>
              </a:ext>
            </a:extLst>
          </p:cNvPr>
          <p:cNvSpPr>
            <a:spLocks noGrp="1"/>
          </p:cNvSpPr>
          <p:nvPr>
            <p:ph type="body" idx="1"/>
          </p:nvPr>
        </p:nvSpPr>
        <p:spPr>
          <a:xfrm>
            <a:off x="342900" y="967312"/>
            <a:ext cx="8458199" cy="1310050"/>
          </a:xfrm>
        </p:spPr>
        <p:txBody>
          <a:bodyPr/>
          <a:lstStyle/>
          <a:p>
            <a:pPr marL="76200" indent="0">
              <a:buNone/>
            </a:pPr>
            <a:r>
              <a:rPr lang="fr-FR" sz="1600" dirty="0"/>
              <a:t>Le serveur SSH lit en fait plusieurs fichiers de configuration. Le </a:t>
            </a:r>
            <a:r>
              <a:rPr lang="fr-FR" sz="1600" dirty="0" err="1">
                <a:effectLst>
                  <a:outerShdw blurRad="38100" dist="38100" dir="2700000" algn="tl">
                    <a:srgbClr val="000000">
                      <a:alpha val="43137"/>
                    </a:srgbClr>
                  </a:outerShdw>
                </a:effectLst>
              </a:rPr>
              <a:t>sshd_config</a:t>
            </a:r>
            <a:r>
              <a:rPr lang="fr-FR" sz="1600" dirty="0">
                <a:effectLst>
                  <a:outerShdw blurRad="38100" dist="38100" dir="2700000" algn="tl">
                    <a:srgbClr val="000000">
                      <a:alpha val="43137"/>
                    </a:srgbClr>
                  </a:outerShdw>
                </a:effectLst>
              </a:rPr>
              <a:t> </a:t>
            </a:r>
            <a:r>
              <a:rPr lang="fr-FR" sz="1600" dirty="0"/>
              <a:t>fichier spécifie les emplacements d'un ou plusieurs clé hôte fichiers ( obligatoires ) et l'emplacement de </a:t>
            </a:r>
            <a:r>
              <a:rPr lang="fr-FR" sz="1600" dirty="0" err="1">
                <a:effectLst>
                  <a:outerShdw blurRad="38100" dist="38100" dir="2700000" algn="tl">
                    <a:srgbClr val="000000">
                      <a:alpha val="43137"/>
                    </a:srgbClr>
                  </a:outerShdw>
                </a:effectLst>
              </a:rPr>
              <a:t>authorized_keys</a:t>
            </a:r>
            <a:r>
              <a:rPr lang="fr-FR" sz="1600" dirty="0"/>
              <a:t> fichiers pour les utilisateurs. Il peut également faire référence à un certain nombre d'autres fichiers.</a:t>
            </a:r>
          </a:p>
        </p:txBody>
      </p:sp>
      <p:sp>
        <p:nvSpPr>
          <p:cNvPr id="4" name="Slide Number Placeholder 3">
            <a:extLst>
              <a:ext uri="{FF2B5EF4-FFF2-40B4-BE49-F238E27FC236}">
                <a16:creationId xmlns:a16="http://schemas.microsoft.com/office/drawing/2014/main" id="{22C4DFC8-DB4F-979F-C4B2-463223BBAD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1027" name="Picture 3" descr="sshd config-ssh-config">
            <a:extLst>
              <a:ext uri="{FF2B5EF4-FFF2-40B4-BE49-F238E27FC236}">
                <a16:creationId xmlns:a16="http://schemas.microsoft.com/office/drawing/2014/main" id="{E3E6F0B4-603C-76AD-3732-3DF1C87C5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140" y="2274219"/>
            <a:ext cx="4818891" cy="21082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A36FDE7-AD4D-513A-5A5F-5D87BDAEB08F}"/>
              </a:ext>
            </a:extLst>
          </p:cNvPr>
          <p:cNvSpPr/>
          <p:nvPr/>
        </p:nvSpPr>
        <p:spPr>
          <a:xfrm>
            <a:off x="-126827" y="0"/>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Google Shape;133;p19">
            <a:extLst>
              <a:ext uri="{FF2B5EF4-FFF2-40B4-BE49-F238E27FC236}">
                <a16:creationId xmlns:a16="http://schemas.microsoft.com/office/drawing/2014/main" id="{6324DA8A-C304-4994-F87B-7845771ABC91}"/>
              </a:ext>
            </a:extLst>
          </p:cNvPr>
          <p:cNvSpPr txBox="1">
            <a:spLocks/>
          </p:cNvSpPr>
          <p:nvPr/>
        </p:nvSpPr>
        <p:spPr>
          <a:xfrm>
            <a:off x="768621" y="95158"/>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t>Configuration de service SSH</a:t>
            </a:r>
            <a:br>
              <a:rPr lang="fr-FR" dirty="0"/>
            </a:br>
            <a:r>
              <a:rPr lang="fr-FR" dirty="0"/>
              <a:t>Relation des fichiers de configuration</a:t>
            </a:r>
          </a:p>
        </p:txBody>
      </p:sp>
    </p:spTree>
    <p:extLst>
      <p:ext uri="{BB962C8B-B14F-4D97-AF65-F5344CB8AC3E}">
        <p14:creationId xmlns:p14="http://schemas.microsoft.com/office/powerpoint/2010/main" val="131934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1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400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9" name="Rectangle 8">
            <a:extLst>
              <a:ext uri="{FF2B5EF4-FFF2-40B4-BE49-F238E27FC236}">
                <a16:creationId xmlns:a16="http://schemas.microsoft.com/office/drawing/2014/main" id="{BD4CDEB5-871B-5489-DE73-63707C543925}"/>
              </a:ext>
            </a:extLst>
          </p:cNvPr>
          <p:cNvSpPr/>
          <p:nvPr/>
        </p:nvSpPr>
        <p:spPr>
          <a:xfrm>
            <a:off x="-109298" y="-603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2" name="Google Shape;132;p19"/>
          <p:cNvSpPr txBox="1">
            <a:spLocks noGrp="1"/>
          </p:cNvSpPr>
          <p:nvPr>
            <p:ph type="body" idx="1"/>
          </p:nvPr>
        </p:nvSpPr>
        <p:spPr>
          <a:xfrm>
            <a:off x="562932" y="1112813"/>
            <a:ext cx="4270521" cy="63487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fr-FR" sz="1800" b="1" dirty="0">
                <a:latin typeface="Times New Roman" panose="02020603050405020304" pitchFamily="18" charset="0"/>
                <a:cs typeface="Times New Roman" panose="02020603050405020304" pitchFamily="18" charset="0"/>
              </a:rPr>
              <a:t>Configuration sur Windows 10/11</a:t>
            </a:r>
          </a:p>
        </p:txBody>
      </p:sp>
      <p:sp>
        <p:nvSpPr>
          <p:cNvPr id="133" name="Google Shape;133;p19"/>
          <p:cNvSpPr txBox="1">
            <a:spLocks noGrp="1"/>
          </p:cNvSpPr>
          <p:nvPr>
            <p:ph type="title"/>
          </p:nvPr>
        </p:nvSpPr>
        <p:spPr>
          <a:xfrm>
            <a:off x="786150" y="8912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Configuration de service SSH</a:t>
            </a:r>
            <a:br>
              <a:rPr lang="en-US" dirty="0"/>
            </a:br>
            <a:r>
              <a:rPr lang="en-US" dirty="0"/>
              <a:t>La configuration </a:t>
            </a:r>
            <a:r>
              <a:rPr lang="en" dirty="0"/>
              <a:t>du service SSH</a:t>
            </a:r>
            <a:endParaRPr dirty="0"/>
          </a:p>
        </p:txBody>
      </p:sp>
      <p:sp>
        <p:nvSpPr>
          <p:cNvPr id="134" name="Google Shape;134;p19"/>
          <p:cNvSpPr txBox="1">
            <a:spLocks noGrp="1"/>
          </p:cNvSpPr>
          <p:nvPr>
            <p:ph type="body" idx="2"/>
          </p:nvPr>
        </p:nvSpPr>
        <p:spPr>
          <a:xfrm>
            <a:off x="5318538" y="1112813"/>
            <a:ext cx="3866261" cy="63487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fr-FR" sz="1800" b="1" dirty="0">
                <a:latin typeface="Times New Roman" panose="02020603050405020304" pitchFamily="18" charset="0"/>
                <a:cs typeface="Times New Roman" panose="02020603050405020304" pitchFamily="18" charset="0"/>
              </a:rPr>
              <a:t>Configuration sur Linux</a:t>
            </a: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algn="ctr"/>
            <a:r>
              <a:rPr lang="en-US" sz="1400" u="none" dirty="0">
                <a:solidFill>
                  <a:srgbClr val="CFD8DC"/>
                </a:solidFill>
                <a:latin typeface="Times New Roman" panose="02020603050405020304" pitchFamily="18" charset="0"/>
                <a:cs typeface="Times New Roman" panose="02020603050405020304" pitchFamily="18" charset="0"/>
              </a:rPr>
              <a:t>Configuration de service SSH</a:t>
            </a:r>
            <a:endParaRPr lang="fr-FR" dirty="0">
              <a:solidFill>
                <a:srgbClr val="CFD8DC"/>
              </a:solidFill>
            </a:endParaRPr>
          </a:p>
        </p:txBody>
      </p:sp>
      <p:pic>
        <p:nvPicPr>
          <p:cNvPr id="22" name="Picture 21">
            <a:extLst>
              <a:ext uri="{FF2B5EF4-FFF2-40B4-BE49-F238E27FC236}">
                <a16:creationId xmlns:a16="http://schemas.microsoft.com/office/drawing/2014/main" id="{D9FCACF8-7A79-4FA5-2925-C3A8AB3CB078}"/>
              </a:ext>
            </a:extLst>
          </p:cNvPr>
          <p:cNvPicPr>
            <a:picLocks noChangeAspect="1"/>
          </p:cNvPicPr>
          <p:nvPr/>
        </p:nvPicPr>
        <p:blipFill rotWithShape="1">
          <a:blip r:embed="rId3"/>
          <a:srcRect l="393"/>
          <a:stretch/>
        </p:blipFill>
        <p:spPr>
          <a:xfrm>
            <a:off x="1035301" y="1695356"/>
            <a:ext cx="3209444" cy="50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FA1AFA35-E6FF-5771-8CA6-DEEB8912B54F}"/>
              </a:ext>
            </a:extLst>
          </p:cNvPr>
          <p:cNvPicPr>
            <a:picLocks noChangeAspect="1"/>
          </p:cNvPicPr>
          <p:nvPr/>
        </p:nvPicPr>
        <p:blipFill rotWithShape="1">
          <a:blip r:embed="rId4"/>
          <a:srcRect l="345" b="6866"/>
          <a:stretch/>
        </p:blipFill>
        <p:spPr>
          <a:xfrm>
            <a:off x="444500" y="2310559"/>
            <a:ext cx="4002613" cy="1918462"/>
          </a:xfrm>
          <a:prstGeom prst="roundRect">
            <a:avLst>
              <a:gd name="adj" fmla="val 6104"/>
            </a:avLst>
          </a:prstGeom>
          <a:solidFill>
            <a:srgbClr val="FFFFFF">
              <a:shade val="85000"/>
            </a:srgbClr>
          </a:solidFill>
          <a:ln>
            <a:noFill/>
          </a:ln>
          <a:effectLst>
            <a:reflection blurRad="12700" stA="38000" endPos="28000" dist="5000" dir="5400000" sy="-100000" algn="bl" rotWithShape="0"/>
          </a:effectLst>
        </p:spPr>
      </p:pic>
      <p:pic>
        <p:nvPicPr>
          <p:cNvPr id="1026" name="Picture 2" descr="Toutes les images">
            <a:extLst>
              <a:ext uri="{FF2B5EF4-FFF2-40B4-BE49-F238E27FC236}">
                <a16:creationId xmlns:a16="http://schemas.microsoft.com/office/drawing/2014/main" id="{0282EF0E-2DD3-AE95-D2AA-D2C397A18A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43" y="1784776"/>
            <a:ext cx="438349" cy="307777"/>
          </a:xfrm>
          <a:prstGeom prst="roundRect">
            <a:avLst>
              <a:gd name="adj" fmla="val 8594"/>
            </a:avLst>
          </a:prstGeom>
          <a:solidFill>
            <a:srgbClr val="FFFFFF">
              <a:shade val="85000"/>
            </a:srgbClr>
          </a:solidFill>
          <a:ln>
            <a:noFill/>
          </a:ln>
          <a:effectLst>
            <a:outerShdw blurRad="50800" dist="38100" dir="8100000" algn="tr" rotWithShape="0">
              <a:prstClr val="black">
                <a:alpha val="40000"/>
              </a:prstClr>
            </a:outerShdw>
            <a:reflection blurRad="12700" stA="38000" endPos="28000" dist="5000" dir="5400000" sy="-100000" algn="bl" rotWithShape="0"/>
          </a:effectLst>
        </p:spPr>
      </p:pic>
      <p:pic>
        <p:nvPicPr>
          <p:cNvPr id="6" name="Picture 5">
            <a:extLst>
              <a:ext uri="{FF2B5EF4-FFF2-40B4-BE49-F238E27FC236}">
                <a16:creationId xmlns:a16="http://schemas.microsoft.com/office/drawing/2014/main" id="{B5A6AB3C-DF2E-95E8-981D-E1B4A4FA8384}"/>
              </a:ext>
            </a:extLst>
          </p:cNvPr>
          <p:cNvPicPr>
            <a:picLocks noChangeAspect="1"/>
          </p:cNvPicPr>
          <p:nvPr/>
        </p:nvPicPr>
        <p:blipFill>
          <a:blip r:embed="rId6"/>
          <a:stretch>
            <a:fillRect/>
          </a:stretch>
        </p:blipFill>
        <p:spPr>
          <a:xfrm>
            <a:off x="4938101" y="1703768"/>
            <a:ext cx="3578718" cy="463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98E5FBBB-3DE9-9BEB-9176-BE7000D1A1DD}"/>
              </a:ext>
            </a:extLst>
          </p:cNvPr>
          <p:cNvPicPr>
            <a:picLocks noChangeAspect="1"/>
          </p:cNvPicPr>
          <p:nvPr/>
        </p:nvPicPr>
        <p:blipFill rotWithShape="1">
          <a:blip r:embed="rId7"/>
          <a:srcRect t="534"/>
          <a:stretch/>
        </p:blipFill>
        <p:spPr>
          <a:xfrm>
            <a:off x="4933877" y="2249983"/>
            <a:ext cx="3578718" cy="1971695"/>
          </a:xfrm>
          <a:prstGeom prst="roundRect">
            <a:avLst>
              <a:gd name="adj" fmla="val 547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5820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2">
                                            <p:txEl>
                                              <p:pRg st="0" end="0"/>
                                            </p:txEl>
                                          </p:spTgt>
                                        </p:tgtEl>
                                        <p:attrNameLst>
                                          <p:attrName>style.visibility</p:attrName>
                                        </p:attrNameLst>
                                      </p:cBhvr>
                                      <p:to>
                                        <p:strVal val="visible"/>
                                      </p:to>
                                    </p:set>
                                    <p:animEffect transition="in" filter="fade">
                                      <p:cBhvr>
                                        <p:cTn id="13" dur="500"/>
                                        <p:tgtEl>
                                          <p:spTgt spid="13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4">
                                            <p:txEl>
                                              <p:pRg st="0" end="0"/>
                                            </p:txEl>
                                          </p:spTgt>
                                        </p:tgtEl>
                                        <p:attrNameLst>
                                          <p:attrName>style.visibility</p:attrName>
                                        </p:attrNameLst>
                                      </p:cBhvr>
                                      <p:to>
                                        <p:strVal val="visible"/>
                                      </p:to>
                                    </p:set>
                                    <p:animEffect transition="in" filter="fade">
                                      <p:cBhvr>
                                        <p:cTn id="33" dur="500"/>
                                        <p:tgtEl>
                                          <p:spTgt spid="13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up)">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2" grpId="0" build="p"/>
      <p:bldP spid="13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algn="ctr"/>
            <a:r>
              <a:rPr lang="en-US" sz="1400" u="none" dirty="0">
                <a:solidFill>
                  <a:srgbClr val="CFD8DC"/>
                </a:solidFill>
                <a:latin typeface="Times New Roman" panose="02020603050405020304" pitchFamily="18" charset="0"/>
                <a:cs typeface="Times New Roman" panose="02020603050405020304" pitchFamily="18" charset="0"/>
              </a:rPr>
              <a:t>Configuration de service SSH</a:t>
            </a:r>
            <a:endParaRPr lang="fr-FR" dirty="0">
              <a:solidFill>
                <a:srgbClr val="CFD8DC"/>
              </a:solidFill>
            </a:endParaRPr>
          </a:p>
        </p:txBody>
      </p:sp>
      <p:sp>
        <p:nvSpPr>
          <p:cNvPr id="20" name="Arrow: Right 19">
            <a:extLst>
              <a:ext uri="{FF2B5EF4-FFF2-40B4-BE49-F238E27FC236}">
                <a16:creationId xmlns:a16="http://schemas.microsoft.com/office/drawing/2014/main" id="{C16B87D3-4BF4-9765-7E7C-DDE9C42AFF2A}"/>
              </a:ext>
            </a:extLst>
          </p:cNvPr>
          <p:cNvSpPr/>
          <p:nvPr/>
        </p:nvSpPr>
        <p:spPr>
          <a:xfrm rot="2269847">
            <a:off x="3971111" y="2085273"/>
            <a:ext cx="1940196" cy="1264998"/>
          </a:xfrm>
          <a:prstGeom prst="rightArrow">
            <a:avLst/>
          </a:prstGeom>
          <a:solidFill>
            <a:srgbClr val="2E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latin typeface="Source Sans Pro" panose="020B0503030403020204" pitchFamily="34" charset="0"/>
                <a:ea typeface="Source Sans Pro" panose="020B0503030403020204" pitchFamily="34" charset="0"/>
              </a:rPr>
              <a:t>Changement</a:t>
            </a:r>
            <a:r>
              <a:rPr lang="en-US" sz="2000" dirty="0">
                <a:solidFill>
                  <a:schemeClr val="bg1"/>
                </a:solidFill>
                <a:latin typeface="Source Sans Pro" panose="020B0503030403020204" pitchFamily="34" charset="0"/>
                <a:ea typeface="Source Sans Pro" panose="020B0503030403020204" pitchFamily="34" charset="0"/>
              </a:rPr>
              <a:t> de port</a:t>
            </a:r>
            <a:endParaRPr lang="fr-FR" sz="2000" dirty="0">
              <a:solidFill>
                <a:schemeClr val="bg1"/>
              </a:solidFill>
              <a:latin typeface="Source Sans Pro" panose="020B0503030403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6BFCB430-C883-05A7-104B-6532F9D6E4F0}"/>
              </a:ext>
            </a:extLst>
          </p:cNvPr>
          <p:cNvPicPr>
            <a:picLocks noChangeAspect="1"/>
          </p:cNvPicPr>
          <p:nvPr/>
        </p:nvPicPr>
        <p:blipFill rotWithShape="1">
          <a:blip r:embed="rId3"/>
          <a:srcRect l="1726" r="11783"/>
          <a:stretch/>
        </p:blipFill>
        <p:spPr>
          <a:xfrm>
            <a:off x="949300" y="1004183"/>
            <a:ext cx="2782531" cy="9083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EF0BD01-D763-EEE7-BB7C-02086CFD0145}"/>
              </a:ext>
            </a:extLst>
          </p:cNvPr>
          <p:cNvPicPr>
            <a:picLocks noChangeAspect="1"/>
          </p:cNvPicPr>
          <p:nvPr/>
        </p:nvPicPr>
        <p:blipFill rotWithShape="1">
          <a:blip r:embed="rId4"/>
          <a:srcRect b="7302"/>
          <a:stretch/>
        </p:blipFill>
        <p:spPr>
          <a:xfrm>
            <a:off x="5896204" y="3611084"/>
            <a:ext cx="2782530" cy="9083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a:extLst>
              <a:ext uri="{FF2B5EF4-FFF2-40B4-BE49-F238E27FC236}">
                <a16:creationId xmlns:a16="http://schemas.microsoft.com/office/drawing/2014/main" id="{BA90125E-53FD-C656-48B6-9EABBEE8A3C0}"/>
              </a:ext>
            </a:extLst>
          </p:cNvPr>
          <p:cNvSpPr/>
          <p:nvPr/>
        </p:nvSpPr>
        <p:spPr>
          <a:xfrm>
            <a:off x="-109298" y="-603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Google Shape;133;p19">
            <a:extLst>
              <a:ext uri="{FF2B5EF4-FFF2-40B4-BE49-F238E27FC236}">
                <a16:creationId xmlns:a16="http://schemas.microsoft.com/office/drawing/2014/main" id="{B2B05090-6C80-9788-9B23-432A60B45346}"/>
              </a:ext>
            </a:extLst>
          </p:cNvPr>
          <p:cNvSpPr txBox="1">
            <a:spLocks noGrp="1"/>
          </p:cNvSpPr>
          <p:nvPr>
            <p:ph type="title"/>
          </p:nvPr>
        </p:nvSpPr>
        <p:spPr>
          <a:xfrm>
            <a:off x="786150" y="8912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Configuration de service SSH</a:t>
            </a:r>
            <a:br>
              <a:rPr lang="en-US" dirty="0"/>
            </a:br>
            <a:r>
              <a:rPr lang="en-US" dirty="0"/>
              <a:t>configuration de port</a:t>
            </a:r>
            <a:endParaRPr dirty="0"/>
          </a:p>
        </p:txBody>
      </p:sp>
    </p:spTree>
    <p:extLst>
      <p:ext uri="{BB962C8B-B14F-4D97-AF65-F5344CB8AC3E}">
        <p14:creationId xmlns:p14="http://schemas.microsoft.com/office/powerpoint/2010/main" val="882467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C64F76-BF09-E225-3870-1E2B18558698}"/>
              </a:ext>
            </a:extLst>
          </p:cNvPr>
          <p:cNvSpPr>
            <a:spLocks noGrp="1"/>
          </p:cNvSpPr>
          <p:nvPr>
            <p:ph type="body" idx="1"/>
          </p:nvPr>
        </p:nvSpPr>
        <p:spPr>
          <a:xfrm>
            <a:off x="191621" y="841165"/>
            <a:ext cx="8761463" cy="1310050"/>
          </a:xfrm>
        </p:spPr>
        <p:txBody>
          <a:bodyPr/>
          <a:lstStyle/>
          <a:p>
            <a:pPr marL="76200" indent="0">
              <a:buNone/>
            </a:pPr>
            <a:r>
              <a:rPr lang="fr-FR" sz="1600" dirty="0"/>
              <a:t>De nombreux développeurs et utilisateurs expérimentés souhaitent maximiser leur commodité plutôt que d'opter pour une sécurité maximale. Pour une telle utilisation, nous recommandons les paramètres suivants pour les maisons, les serveurs de développement et les universités. </a:t>
            </a:r>
          </a:p>
        </p:txBody>
      </p:sp>
      <p:sp>
        <p:nvSpPr>
          <p:cNvPr id="4" name="Slide Number Placeholder 3">
            <a:extLst>
              <a:ext uri="{FF2B5EF4-FFF2-40B4-BE49-F238E27FC236}">
                <a16:creationId xmlns:a16="http://schemas.microsoft.com/office/drawing/2014/main" id="{ACDFB4FF-421A-4480-27CF-EEB7F4FB58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6" name="Rectangle 1">
            <a:extLst>
              <a:ext uri="{FF2B5EF4-FFF2-40B4-BE49-F238E27FC236}">
                <a16:creationId xmlns:a16="http://schemas.microsoft.com/office/drawing/2014/main" id="{E7F9B364-700A-BF53-FB90-B258DC1ABA84}"/>
              </a:ext>
            </a:extLst>
          </p:cNvPr>
          <p:cNvSpPr>
            <a:spLocks noChangeArrowheads="1"/>
          </p:cNvSpPr>
          <p:nvPr/>
        </p:nvSpPr>
        <p:spPr bwMode="auto">
          <a:xfrm>
            <a:off x="831085" y="1903677"/>
            <a:ext cx="7757640"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088"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502000"/>
                </a:solidFill>
                <a:effectLst/>
                <a:latin typeface="Courier New" panose="02070309020205020404" pitchFamily="49" charset="0"/>
              </a:rPr>
              <a:t>Port : </a:t>
            </a:r>
            <a:r>
              <a:rPr kumimoji="0" lang="fr-FR" altLang="fr-FR" i="0" u="none" strike="noStrike" cap="none" normalizeH="0" baseline="0" dirty="0">
                <a:ln>
                  <a:noFill/>
                </a:ln>
                <a:solidFill>
                  <a:schemeClr val="tx1"/>
                </a:solidFill>
                <a:effectLst/>
                <a:latin typeface="Courier New" panose="02070309020205020404" pitchFamily="49" charset="0"/>
              </a:rPr>
              <a:t>spécifie le port sur lequel SSH écoute les connexions.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i="0" u="none" strike="noStrike" cap="none" normalizeH="0" baseline="0" dirty="0">
              <a:ln>
                <a:noFill/>
              </a:ln>
              <a:solidFill>
                <a:schemeClr val="tx1"/>
              </a:solidFill>
              <a:effectLst/>
              <a:latin typeface="Courier New" panose="020703090202050204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rgbClr val="502000"/>
                </a:solidFill>
                <a:effectLst/>
                <a:latin typeface="Courier New" panose="02070309020205020404" pitchFamily="49" charset="0"/>
              </a:rPr>
              <a:t>PasswordAuthentication</a:t>
            </a:r>
            <a:r>
              <a:rPr kumimoji="0" lang="fr-FR" altLang="fr-FR" b="1" i="0" u="none" strike="noStrike" cap="none" normalizeH="0" baseline="0" dirty="0">
                <a:ln>
                  <a:noFill/>
                </a:ln>
                <a:solidFill>
                  <a:srgbClr val="502000"/>
                </a:solidFill>
                <a:effectLst/>
                <a:latin typeface="Courier New" panose="02070309020205020404" pitchFamily="49" charset="0"/>
              </a:rPr>
              <a:t> : </a:t>
            </a:r>
            <a:r>
              <a:rPr kumimoji="0" lang="fr-FR" altLang="fr-FR" i="0" u="none" strike="noStrike" cap="none" normalizeH="0" baseline="0" dirty="0">
                <a:ln>
                  <a:noFill/>
                </a:ln>
                <a:solidFill>
                  <a:schemeClr val="tx1"/>
                </a:solidFill>
                <a:effectLst/>
                <a:latin typeface="Courier New" panose="02070309020205020404" pitchFamily="49" charset="0"/>
              </a:rPr>
              <a:t>permet ou interdit l'authentification par mot de passe. La valeur par défaut est "yes".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i="0" u="none" strike="noStrike" cap="none" normalizeH="0" baseline="0" dirty="0">
              <a:ln>
                <a:noFill/>
              </a:ln>
              <a:solidFill>
                <a:schemeClr val="tx1"/>
              </a:solidFill>
              <a:effectLst/>
              <a:latin typeface="Courier New" panose="02070309020205020404" pitchFamily="49" charset="0"/>
            </a:endParaRPr>
          </a:p>
          <a:p>
            <a:pPr algn="just" eaLnBrk="0" fontAlgn="base" hangingPunct="0">
              <a:spcBef>
                <a:spcPct val="0"/>
              </a:spcBef>
              <a:spcAft>
                <a:spcPct val="0"/>
              </a:spcAft>
              <a:buClrTx/>
            </a:pPr>
            <a:r>
              <a:rPr kumimoji="0" lang="fr-FR" altLang="fr-FR" b="1" i="0" u="none" strike="noStrike" cap="none" normalizeH="0" baseline="0" dirty="0" err="1">
                <a:ln>
                  <a:noFill/>
                </a:ln>
                <a:solidFill>
                  <a:srgbClr val="502000"/>
                </a:solidFill>
                <a:effectLst/>
                <a:latin typeface="Courier New" panose="02070309020205020404" pitchFamily="49" charset="0"/>
              </a:rPr>
              <a:t>DenyUsers</a:t>
            </a:r>
            <a:r>
              <a:rPr kumimoji="0" lang="fr-FR" altLang="fr-FR" b="1" i="0" u="none" strike="noStrike" cap="none" normalizeH="0" baseline="0" dirty="0">
                <a:ln>
                  <a:noFill/>
                </a:ln>
                <a:solidFill>
                  <a:srgbClr val="502000"/>
                </a:solidFill>
                <a:effectLst/>
                <a:latin typeface="Courier New" panose="02070309020205020404" pitchFamily="49" charset="0"/>
              </a:rPr>
              <a:t> : </a:t>
            </a:r>
            <a:r>
              <a:rPr lang="fr-FR" altLang="fr-FR" dirty="0">
                <a:solidFill>
                  <a:schemeClr val="tx1"/>
                </a:solidFill>
                <a:latin typeface="Courier New" panose="02070309020205020404" pitchFamily="49" charset="0"/>
              </a:rPr>
              <a:t>spécifie les utilisateurs no autorisés à se connecter via </a:t>
            </a:r>
            <a:r>
              <a:rPr lang="fr-FR" altLang="fr-FR" dirty="0" err="1">
                <a:solidFill>
                  <a:schemeClr val="tx1"/>
                </a:solidFill>
                <a:latin typeface="Courier New" panose="02070309020205020404" pitchFamily="49" charset="0"/>
              </a:rPr>
              <a:t>SSH.Par</a:t>
            </a:r>
            <a:r>
              <a:rPr lang="fr-FR" altLang="fr-FR" dirty="0">
                <a:solidFill>
                  <a:schemeClr val="tx1"/>
                </a:solidFill>
                <a:latin typeface="Courier New" panose="02070309020205020404" pitchFamily="49" charset="0"/>
              </a:rPr>
              <a:t> exemple,</a:t>
            </a:r>
            <a:r>
              <a:rPr lang="fr-FR" altLang="fr-FR" dirty="0">
                <a:solidFill>
                  <a:srgbClr val="502000"/>
                </a:solidFill>
                <a:latin typeface="Courier New" panose="02070309020205020404" pitchFamily="49" charset="0"/>
              </a:rPr>
              <a:t> </a:t>
            </a:r>
            <a:r>
              <a:rPr lang="fr-FR" altLang="fr-FR" dirty="0" err="1">
                <a:solidFill>
                  <a:srgbClr val="502000"/>
                </a:solidFill>
                <a:latin typeface="Courier New" panose="02070309020205020404" pitchFamily="49" charset="0"/>
              </a:rPr>
              <a:t>DenyUsers</a:t>
            </a:r>
            <a:r>
              <a:rPr lang="fr-FR" altLang="fr-FR" dirty="0">
                <a:solidFill>
                  <a:srgbClr val="502000"/>
                </a:solidFill>
                <a:latin typeface="Courier New" panose="02070309020205020404" pitchFamily="49" charset="0"/>
              </a:rPr>
              <a:t> user1.</a:t>
            </a:r>
          </a:p>
          <a:p>
            <a:pPr algn="just" eaLnBrk="0" fontAlgn="base" hangingPunct="0">
              <a:spcBef>
                <a:spcPct val="0"/>
              </a:spcBef>
              <a:spcAft>
                <a:spcPct val="0"/>
              </a:spcAft>
              <a:buClrTx/>
            </a:pPr>
            <a:endParaRPr kumimoji="0" lang="fr-FR" altLang="fr-FR" i="0" u="none" strike="noStrike" cap="none" normalizeH="0" baseline="0" dirty="0">
              <a:ln>
                <a:noFill/>
              </a:ln>
              <a:solidFill>
                <a:srgbClr val="502000"/>
              </a:solidFill>
              <a:effectLst/>
              <a:latin typeface="Courier New" panose="020703090202050204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rgbClr val="502000"/>
                </a:solidFill>
                <a:effectLst/>
                <a:latin typeface="Courier New" panose="02070309020205020404" pitchFamily="49" charset="0"/>
              </a:rPr>
              <a:t>AllowUsers</a:t>
            </a:r>
            <a:r>
              <a:rPr lang="fr-FR" altLang="fr-FR" b="1" dirty="0">
                <a:solidFill>
                  <a:srgbClr val="502000"/>
                </a:solidFill>
                <a:latin typeface="Courier New" panose="02070309020205020404" pitchFamily="49" charset="0"/>
              </a:rPr>
              <a:t> : </a:t>
            </a:r>
            <a:r>
              <a:rPr lang="fr-FR" altLang="fr-FR" dirty="0">
                <a:solidFill>
                  <a:schemeClr val="tx1"/>
                </a:solidFill>
                <a:latin typeface="Courier New" panose="02070309020205020404" pitchFamily="49" charset="0"/>
              </a:rPr>
              <a:t>spécifie les utilisateurs autorisés à se connecter via SSH. Par exemple,</a:t>
            </a:r>
            <a:r>
              <a:rPr lang="fr-FR" altLang="fr-FR" dirty="0">
                <a:solidFill>
                  <a:srgbClr val="502000"/>
                </a:solidFill>
                <a:latin typeface="Courier New" panose="02070309020205020404" pitchFamily="49" charset="0"/>
              </a:rPr>
              <a:t> </a:t>
            </a:r>
            <a:r>
              <a:rPr lang="fr-FR" altLang="fr-FR" dirty="0" err="1">
                <a:solidFill>
                  <a:srgbClr val="502000"/>
                </a:solidFill>
                <a:latin typeface="Courier New" panose="02070309020205020404" pitchFamily="49" charset="0"/>
              </a:rPr>
              <a:t>AllowUsers</a:t>
            </a:r>
            <a:r>
              <a:rPr lang="fr-FR" altLang="fr-FR" dirty="0">
                <a:solidFill>
                  <a:srgbClr val="502000"/>
                </a:solidFill>
                <a:latin typeface="Courier New" panose="02070309020205020404" pitchFamily="49" charset="0"/>
              </a:rPr>
              <a:t> user2.</a:t>
            </a: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dirty="0">
              <a:solidFill>
                <a:srgbClr val="502000"/>
              </a:solidFill>
              <a:latin typeface="Courier New" panose="020703090202050204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rgbClr val="502000"/>
                </a:solidFill>
                <a:effectLst/>
                <a:latin typeface="Courier New" panose="02070309020205020404" pitchFamily="49" charset="0"/>
              </a:rPr>
              <a:t>PermitRoo</a:t>
            </a:r>
            <a:r>
              <a:rPr lang="fr-FR" altLang="fr-FR" b="1" dirty="0" err="1">
                <a:solidFill>
                  <a:srgbClr val="502000"/>
                </a:solidFill>
                <a:latin typeface="Courier New" panose="02070309020205020404" pitchFamily="49" charset="0"/>
              </a:rPr>
              <a:t>tLogin</a:t>
            </a:r>
            <a:r>
              <a:rPr lang="fr-FR" altLang="fr-FR" b="1" dirty="0">
                <a:solidFill>
                  <a:srgbClr val="502000"/>
                </a:solidFill>
                <a:latin typeface="Courier New" panose="02070309020205020404" pitchFamily="49" charset="0"/>
              </a:rPr>
              <a:t> :  </a:t>
            </a:r>
            <a:r>
              <a:rPr lang="fr-FR" altLang="fr-FR" dirty="0">
                <a:solidFill>
                  <a:schemeClr val="tx1"/>
                </a:solidFill>
                <a:latin typeface="Courier New" panose="02070309020205020404" pitchFamily="49" charset="0"/>
              </a:rPr>
              <a:t>permet ou interdit aux utilisateurs root de se connecter via SSH. La valeur par défaut est "yes".</a:t>
            </a:r>
            <a:endParaRPr kumimoji="0" lang="fr-FR" altLang="fr-FR" i="0" u="none" strike="noStrike" cap="none" normalizeH="0" baseline="0" dirty="0">
              <a:ln>
                <a:noFill/>
              </a:ln>
              <a:solidFill>
                <a:schemeClr val="tx1"/>
              </a:solidFill>
              <a:effectLst/>
              <a:latin typeface="Courier New" panose="020703090202050204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6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3C4C5A72-0767-FEAD-4D50-D19A883AECD0}"/>
              </a:ext>
            </a:extLst>
          </p:cNvPr>
          <p:cNvSpPr/>
          <p:nvPr/>
        </p:nvSpPr>
        <p:spPr>
          <a:xfrm>
            <a:off x="-126827" y="0"/>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Google Shape;133;p19">
            <a:extLst>
              <a:ext uri="{FF2B5EF4-FFF2-40B4-BE49-F238E27FC236}">
                <a16:creationId xmlns:a16="http://schemas.microsoft.com/office/drawing/2014/main" id="{933ADFB5-6F2E-E718-1664-D6D7FE9A2598}"/>
              </a:ext>
            </a:extLst>
          </p:cNvPr>
          <p:cNvSpPr txBox="1">
            <a:spLocks/>
          </p:cNvSpPr>
          <p:nvPr/>
        </p:nvSpPr>
        <p:spPr>
          <a:xfrm>
            <a:off x="466726" y="95158"/>
            <a:ext cx="8486358"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t>Configuration de service SSH</a:t>
            </a:r>
            <a:br>
              <a:rPr lang="fr-FR" dirty="0"/>
            </a:br>
            <a:r>
              <a:rPr lang="fr-FR" dirty="0"/>
              <a:t>Options de configuration courantes pour une utilisation individuelle</a:t>
            </a:r>
          </a:p>
        </p:txBody>
      </p:sp>
    </p:spTree>
    <p:extLst>
      <p:ext uri="{BB962C8B-B14F-4D97-AF65-F5344CB8AC3E}">
        <p14:creationId xmlns:p14="http://schemas.microsoft.com/office/powerpoint/2010/main" val="2827670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wipe(left)">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left)">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wipe(left)">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wipe(left)">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wipe(left)">
                                      <p:cBhvr>
                                        <p:cTn id="36"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BF88D-761F-7FFC-4DDD-0242899FA8DB}"/>
              </a:ext>
            </a:extLst>
          </p:cNvPr>
          <p:cNvSpPr/>
          <p:nvPr/>
        </p:nvSpPr>
        <p:spPr>
          <a:xfrm>
            <a:off x="-109298" y="946"/>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a:extLst>
              <a:ext uri="{FF2B5EF4-FFF2-40B4-BE49-F238E27FC236}">
                <a16:creationId xmlns:a16="http://schemas.microsoft.com/office/drawing/2014/main" id="{5A83B454-B26A-E475-D8CF-4FBB7714DD07}"/>
              </a:ext>
            </a:extLst>
          </p:cNvPr>
          <p:cNvSpPr>
            <a:spLocks noGrp="1"/>
          </p:cNvSpPr>
          <p:nvPr>
            <p:ph type="title"/>
          </p:nvPr>
        </p:nvSpPr>
        <p:spPr>
          <a:xfrm>
            <a:off x="786150" y="-4740"/>
            <a:ext cx="7571700" cy="702600"/>
          </a:xfrm>
        </p:spPr>
        <p:txBody>
          <a:bodyPr/>
          <a:lstStyle/>
          <a:p>
            <a:r>
              <a:rPr lang="en-US" dirty="0"/>
              <a:t>Le </a:t>
            </a:r>
            <a:r>
              <a:rPr lang="en-US" dirty="0" err="1"/>
              <a:t>modèle</a:t>
            </a:r>
            <a:r>
              <a:rPr lang="en-US" dirty="0"/>
              <a:t> client-</a:t>
            </a:r>
            <a:r>
              <a:rPr lang="en-US" dirty="0" err="1"/>
              <a:t>serveur</a:t>
            </a:r>
            <a:endParaRPr lang="fr-FR" dirty="0"/>
          </a:p>
        </p:txBody>
      </p:sp>
      <p:sp>
        <p:nvSpPr>
          <p:cNvPr id="5" name="Slide Number Placeholder 4">
            <a:extLst>
              <a:ext uri="{FF2B5EF4-FFF2-40B4-BE49-F238E27FC236}">
                <a16:creationId xmlns:a16="http://schemas.microsoft.com/office/drawing/2014/main" id="{95A8664E-ED36-910F-B732-515F127EEE8C}"/>
              </a:ext>
            </a:extLst>
          </p:cNvPr>
          <p:cNvSpPr>
            <a:spLocks noGrp="1"/>
          </p:cNvSpPr>
          <p:nvPr>
            <p:ph type="sldNum" idx="12"/>
          </p:nvPr>
        </p:nvSpPr>
        <p:spPr>
          <a:xfrm>
            <a:off x="8404384" y="4749900"/>
            <a:ext cx="548700" cy="393600"/>
          </a:xfrm>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10" name="TextBox 309">
            <a:extLst>
              <a:ext uri="{FF2B5EF4-FFF2-40B4-BE49-F238E27FC236}">
                <a16:creationId xmlns:a16="http://schemas.microsoft.com/office/drawing/2014/main" id="{8242EF44-FB80-2181-A2A3-80A968D34505}"/>
              </a:ext>
            </a:extLst>
          </p:cNvPr>
          <p:cNvSpPr txBox="1"/>
          <p:nvPr/>
        </p:nvSpPr>
        <p:spPr>
          <a:xfrm>
            <a:off x="1390305" y="3338764"/>
            <a:ext cx="922333" cy="307777"/>
          </a:xfrm>
          <a:prstGeom prst="rect">
            <a:avLst/>
          </a:prstGeom>
          <a:noFill/>
        </p:spPr>
        <p:txBody>
          <a:bodyPr wrap="square" rtlCol="0">
            <a:spAutoFit/>
          </a:bodyPr>
          <a:lstStyle/>
          <a:p>
            <a:r>
              <a:rPr lang="en-US" b="1" dirty="0"/>
              <a:t>Client</a:t>
            </a:r>
            <a:endParaRPr lang="fr-FR" b="1" dirty="0"/>
          </a:p>
        </p:txBody>
      </p:sp>
      <mc:AlternateContent xmlns:mc="http://schemas.openxmlformats.org/markup-compatibility/2006">
        <mc:Choice xmlns:am3d="http://schemas.microsoft.com/office/drawing/2017/model3d" Requires="am3d">
          <p:graphicFrame>
            <p:nvGraphicFramePr>
              <p:cNvPr id="176" name="3D Model 175" descr="Laptop - Windows menu">
                <a:extLst>
                  <a:ext uri="{FF2B5EF4-FFF2-40B4-BE49-F238E27FC236}">
                    <a16:creationId xmlns:a16="http://schemas.microsoft.com/office/drawing/2014/main" id="{30EC47F0-7FC3-A192-7572-0B78C2D8EE4D}"/>
                  </a:ext>
                </a:extLst>
              </p:cNvPr>
              <p:cNvGraphicFramePr>
                <a:graphicFrameLocks noChangeAspect="1"/>
              </p:cNvGraphicFramePr>
              <p:nvPr>
                <p:extLst>
                  <p:ext uri="{D42A27DB-BD31-4B8C-83A1-F6EECF244321}">
                    <p14:modId xmlns:p14="http://schemas.microsoft.com/office/powerpoint/2010/main" val="2717460123"/>
                  </p:ext>
                </p:extLst>
              </p:nvPr>
            </p:nvGraphicFramePr>
            <p:xfrm>
              <a:off x="767005" y="1569234"/>
              <a:ext cx="1936870" cy="1709116"/>
            </p:xfrm>
            <a:graphic>
              <a:graphicData uri="http://schemas.microsoft.com/office/drawing/2017/model3d">
                <am3d:model3d r:embed="rId3">
                  <am3d:spPr>
                    <a:xfrm>
                      <a:off x="0" y="0"/>
                      <a:ext cx="1936870" cy="1709116"/>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343720" ay="-29559" az="-12189"/>
                    <am3d:postTrans dx="0" dy="0" dz="0"/>
                  </am3d:trans>
                  <am3d:raster rName="Office3DRenderer" rVer="16.0.8326">
                    <am3d:blip r:embed="rId4"/>
                  </am3d:raster>
                  <am3d:objViewport viewportSz="25255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6" name="3D Model 175" descr="Laptop - Windows menu">
                <a:extLst>
                  <a:ext uri="{FF2B5EF4-FFF2-40B4-BE49-F238E27FC236}">
                    <a16:creationId xmlns:a16="http://schemas.microsoft.com/office/drawing/2014/main" id="{30EC47F0-7FC3-A192-7572-0B78C2D8EE4D}"/>
                  </a:ext>
                </a:extLst>
              </p:cNvPr>
              <p:cNvPicPr>
                <a:picLocks noGrp="1" noRot="1" noChangeAspect="1" noMove="1" noResize="1" noEditPoints="1" noAdjustHandles="1" noChangeArrowheads="1" noChangeShapeType="1" noCrop="1"/>
              </p:cNvPicPr>
              <p:nvPr/>
            </p:nvPicPr>
            <p:blipFill>
              <a:blip r:embed="rId4"/>
              <a:stretch>
                <a:fillRect/>
              </a:stretch>
            </p:blipFill>
            <p:spPr>
              <a:xfrm>
                <a:off x="767005" y="1569234"/>
                <a:ext cx="1936870" cy="170911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7" name="3D Model 176" descr="Server symbol">
                <a:extLst>
                  <a:ext uri="{FF2B5EF4-FFF2-40B4-BE49-F238E27FC236}">
                    <a16:creationId xmlns:a16="http://schemas.microsoft.com/office/drawing/2014/main" id="{252C73E5-38B2-19AA-9315-C67728FCFB3C}"/>
                  </a:ext>
                </a:extLst>
              </p:cNvPr>
              <p:cNvGraphicFramePr>
                <a:graphicFrameLocks noChangeAspect="1"/>
              </p:cNvGraphicFramePr>
              <p:nvPr/>
            </p:nvGraphicFramePr>
            <p:xfrm>
              <a:off x="4157784" y="1488221"/>
              <a:ext cx="828431" cy="1990136"/>
            </p:xfrm>
            <a:graphic>
              <a:graphicData uri="http://schemas.microsoft.com/office/drawing/2017/model3d">
                <am3d:model3d r:embed="rId5">
                  <am3d:spPr>
                    <a:xfrm>
                      <a:off x="0" y="0"/>
                      <a:ext cx="828431" cy="1990136"/>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2371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7" name="3D Model 176" descr="Server symbol">
                <a:extLst>
                  <a:ext uri="{FF2B5EF4-FFF2-40B4-BE49-F238E27FC236}">
                    <a16:creationId xmlns:a16="http://schemas.microsoft.com/office/drawing/2014/main" id="{252C73E5-38B2-19AA-9315-C67728FCFB3C}"/>
                  </a:ext>
                </a:extLst>
              </p:cNvPr>
              <p:cNvPicPr>
                <a:picLocks noGrp="1" noRot="1" noChangeAspect="1" noMove="1" noResize="1" noEditPoints="1" noAdjustHandles="1" noChangeArrowheads="1" noChangeShapeType="1" noCrop="1"/>
              </p:cNvPicPr>
              <p:nvPr/>
            </p:nvPicPr>
            <p:blipFill>
              <a:blip r:embed="rId6"/>
              <a:stretch>
                <a:fillRect/>
              </a:stretch>
            </p:blipFill>
            <p:spPr>
              <a:xfrm>
                <a:off x="4157784" y="1488221"/>
                <a:ext cx="828431" cy="1990136"/>
              </a:xfrm>
              <a:prstGeom prst="rect">
                <a:avLst/>
              </a:prstGeom>
            </p:spPr>
          </p:pic>
        </mc:Fallback>
      </mc:AlternateContent>
      <p:sp>
        <p:nvSpPr>
          <p:cNvPr id="178" name="TextBox 177">
            <a:extLst>
              <a:ext uri="{FF2B5EF4-FFF2-40B4-BE49-F238E27FC236}">
                <a16:creationId xmlns:a16="http://schemas.microsoft.com/office/drawing/2014/main" id="{0CE0D767-B606-0F06-FFFA-8ADC1882DDD3}"/>
              </a:ext>
            </a:extLst>
          </p:cNvPr>
          <p:cNvSpPr txBox="1"/>
          <p:nvPr/>
        </p:nvSpPr>
        <p:spPr>
          <a:xfrm>
            <a:off x="4154272" y="3478356"/>
            <a:ext cx="1068843" cy="307777"/>
          </a:xfrm>
          <a:prstGeom prst="rect">
            <a:avLst/>
          </a:prstGeom>
          <a:noFill/>
        </p:spPr>
        <p:txBody>
          <a:bodyPr wrap="square" rtlCol="0">
            <a:spAutoFit/>
          </a:bodyPr>
          <a:lstStyle/>
          <a:p>
            <a:r>
              <a:rPr lang="en-US" b="1" dirty="0" err="1"/>
              <a:t>Serveur</a:t>
            </a:r>
            <a:endParaRPr lang="fr-FR" b="1" dirty="0"/>
          </a:p>
        </p:txBody>
      </p:sp>
      <p:cxnSp>
        <p:nvCxnSpPr>
          <p:cNvPr id="184" name="Google Shape;1724;p28">
            <a:extLst>
              <a:ext uri="{FF2B5EF4-FFF2-40B4-BE49-F238E27FC236}">
                <a16:creationId xmlns:a16="http://schemas.microsoft.com/office/drawing/2014/main" id="{AF25F545-F2A3-F039-ABA2-5F028CA2F933}"/>
              </a:ext>
            </a:extLst>
          </p:cNvPr>
          <p:cNvCxnSpPr>
            <a:cxnSpLocks/>
          </p:cNvCxnSpPr>
          <p:nvPr/>
        </p:nvCxnSpPr>
        <p:spPr>
          <a:xfrm>
            <a:off x="3322320" y="-174000"/>
            <a:ext cx="2180610" cy="0"/>
          </a:xfrm>
          <a:prstGeom prst="straightConnector1">
            <a:avLst/>
          </a:prstGeom>
          <a:noFill/>
          <a:ln w="19050" cap="flat" cmpd="sng">
            <a:solidFill>
              <a:srgbClr val="0070C0"/>
            </a:solidFill>
            <a:prstDash val="solid"/>
            <a:round/>
            <a:headEnd type="none" w="med" len="med"/>
            <a:tailEnd type="triangle" w="med" len="med"/>
          </a:ln>
        </p:spPr>
      </p:cxnSp>
      <p:sp>
        <p:nvSpPr>
          <p:cNvPr id="9" name="TextBox 8">
            <a:extLst>
              <a:ext uri="{FF2B5EF4-FFF2-40B4-BE49-F238E27FC236}">
                <a16:creationId xmlns:a16="http://schemas.microsoft.com/office/drawing/2014/main" id="{65361550-CF01-91EB-7C3D-7526CD243207}"/>
              </a:ext>
            </a:extLst>
          </p:cNvPr>
          <p:cNvSpPr txBox="1"/>
          <p:nvPr/>
        </p:nvSpPr>
        <p:spPr>
          <a:xfrm>
            <a:off x="-1458742" y="1334333"/>
            <a:ext cx="922333" cy="307777"/>
          </a:xfrm>
          <a:prstGeom prst="rect">
            <a:avLst/>
          </a:prstGeom>
          <a:noFill/>
        </p:spPr>
        <p:txBody>
          <a:bodyPr wrap="square" rtlCol="0">
            <a:spAutoFit/>
          </a:bodyPr>
          <a:lstStyle/>
          <a:p>
            <a:r>
              <a:rPr lang="en-US" dirty="0"/>
              <a:t>requite</a:t>
            </a:r>
            <a:endParaRPr lang="fr-FR" dirty="0"/>
          </a:p>
        </p:txBody>
      </p:sp>
      <p:sp>
        <p:nvSpPr>
          <p:cNvPr id="12" name="TextBox 11">
            <a:extLst>
              <a:ext uri="{FF2B5EF4-FFF2-40B4-BE49-F238E27FC236}">
                <a16:creationId xmlns:a16="http://schemas.microsoft.com/office/drawing/2014/main" id="{8DCB3FAA-B37D-74A3-E393-656B06A573C0}"/>
              </a:ext>
            </a:extLst>
          </p:cNvPr>
          <p:cNvSpPr txBox="1"/>
          <p:nvPr/>
        </p:nvSpPr>
        <p:spPr>
          <a:xfrm>
            <a:off x="7317662" y="3324468"/>
            <a:ext cx="922333" cy="307777"/>
          </a:xfrm>
          <a:prstGeom prst="rect">
            <a:avLst/>
          </a:prstGeom>
          <a:noFill/>
        </p:spPr>
        <p:txBody>
          <a:bodyPr wrap="square" rtlCol="0">
            <a:spAutoFit/>
          </a:bodyPr>
          <a:lstStyle/>
          <a:p>
            <a:r>
              <a:rPr lang="en-US" b="1" dirty="0"/>
              <a:t>Client</a:t>
            </a:r>
            <a:endParaRPr lang="fr-FR" b="1" dirty="0"/>
          </a:p>
        </p:txBody>
      </p:sp>
      <mc:AlternateContent xmlns:mc="http://schemas.openxmlformats.org/markup-compatibility/2006">
        <mc:Choice xmlns:am3d="http://schemas.microsoft.com/office/drawing/2017/model3d" Requires="am3d">
          <p:graphicFrame>
            <p:nvGraphicFramePr>
              <p:cNvPr id="15" name="3D Model 14" descr="Laptop Computer">
                <a:extLst>
                  <a:ext uri="{FF2B5EF4-FFF2-40B4-BE49-F238E27FC236}">
                    <a16:creationId xmlns:a16="http://schemas.microsoft.com/office/drawing/2014/main" id="{DC4FFFB0-3C79-D7D7-1F7A-6879A1386231}"/>
                  </a:ext>
                </a:extLst>
              </p:cNvPr>
              <p:cNvGraphicFramePr>
                <a:graphicFrameLocks noChangeAspect="1"/>
              </p:cNvGraphicFramePr>
              <p:nvPr/>
            </p:nvGraphicFramePr>
            <p:xfrm>
              <a:off x="6487820" y="1572839"/>
              <a:ext cx="2217551" cy="1750723"/>
            </p:xfrm>
            <a:graphic>
              <a:graphicData uri="http://schemas.microsoft.com/office/drawing/2017/model3d">
                <am3d:model3d r:embed="rId7">
                  <am3d:spPr>
                    <a:xfrm>
                      <a:off x="0" y="0"/>
                      <a:ext cx="2217551" cy="1750723"/>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728269" ay="73635" az="15831"/>
                    <am3d:postTrans dx="0" dy="0" dz="0"/>
                  </am3d:trans>
                  <am3d:raster rName="Office3DRenderer" rVer="16.0.8326">
                    <am3d:blip r:embed="rId8"/>
                  </am3d:raster>
                  <am3d:objViewport viewportSz="27314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Laptop Computer">
                <a:extLst>
                  <a:ext uri="{FF2B5EF4-FFF2-40B4-BE49-F238E27FC236}">
                    <a16:creationId xmlns:a16="http://schemas.microsoft.com/office/drawing/2014/main" id="{DC4FFFB0-3C79-D7D7-1F7A-6879A1386231}"/>
                  </a:ext>
                </a:extLst>
              </p:cNvPr>
              <p:cNvPicPr>
                <a:picLocks noGrp="1" noRot="1" noChangeAspect="1" noMove="1" noResize="1" noEditPoints="1" noAdjustHandles="1" noChangeArrowheads="1" noChangeShapeType="1" noCrop="1"/>
              </p:cNvPicPr>
              <p:nvPr/>
            </p:nvPicPr>
            <p:blipFill>
              <a:blip r:embed="rId8"/>
              <a:stretch>
                <a:fillRect/>
              </a:stretch>
            </p:blipFill>
            <p:spPr>
              <a:xfrm>
                <a:off x="6487820" y="1572839"/>
                <a:ext cx="2217551" cy="1750723"/>
              </a:xfrm>
              <a:prstGeom prst="rect">
                <a:avLst/>
              </a:prstGeom>
            </p:spPr>
          </p:pic>
        </mc:Fallback>
      </mc:AlternateContent>
      <p:cxnSp>
        <p:nvCxnSpPr>
          <p:cNvPr id="20" name="Straight Arrow Connector 19">
            <a:extLst>
              <a:ext uri="{FF2B5EF4-FFF2-40B4-BE49-F238E27FC236}">
                <a16:creationId xmlns:a16="http://schemas.microsoft.com/office/drawing/2014/main" id="{3DD42F73-BB41-A162-C7FA-C49524506FD1}"/>
              </a:ext>
            </a:extLst>
          </p:cNvPr>
          <p:cNvCxnSpPr>
            <a:cxnSpLocks/>
          </p:cNvCxnSpPr>
          <p:nvPr/>
        </p:nvCxnSpPr>
        <p:spPr>
          <a:xfrm flipH="1">
            <a:off x="2546350" y="2493089"/>
            <a:ext cx="1543050"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F008B8-106F-04DB-1237-D53A919972F4}"/>
              </a:ext>
            </a:extLst>
          </p:cNvPr>
          <p:cNvCxnSpPr/>
          <p:nvPr/>
        </p:nvCxnSpPr>
        <p:spPr>
          <a:xfrm flipH="1">
            <a:off x="5048250" y="2491716"/>
            <a:ext cx="1543050" cy="0"/>
          </a:xfrm>
          <a:prstGeom prst="straightConnector1">
            <a:avLst/>
          </a:prstGeom>
          <a:ln w="38100">
            <a:solidFill>
              <a:srgbClr val="0091EA"/>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3D1CF4C4-C7DC-88FC-9F80-A834DD56AB39}"/>
              </a:ext>
            </a:extLst>
          </p:cNvPr>
          <p:cNvCxnSpPr>
            <a:cxnSpLocks/>
          </p:cNvCxnSpPr>
          <p:nvPr/>
        </p:nvCxnSpPr>
        <p:spPr>
          <a:xfrm>
            <a:off x="5048250" y="2383414"/>
            <a:ext cx="1543050"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E5ED98-DB4A-F040-9745-182884C9B152}"/>
              </a:ext>
            </a:extLst>
          </p:cNvPr>
          <p:cNvCxnSpPr>
            <a:cxnSpLocks/>
          </p:cNvCxnSpPr>
          <p:nvPr/>
        </p:nvCxnSpPr>
        <p:spPr>
          <a:xfrm>
            <a:off x="2546350" y="2383414"/>
            <a:ext cx="15430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89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1754794"/>
            <a:ext cx="76551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5.</a:t>
            </a:r>
          </a:p>
          <a:p>
            <a:pPr marL="0" lvl="0" indent="0" algn="l" rtl="0">
              <a:spcBef>
                <a:spcPts val="0"/>
              </a:spcBef>
              <a:spcAft>
                <a:spcPts val="0"/>
              </a:spcAft>
              <a:buNone/>
            </a:pPr>
            <a:r>
              <a:rPr lang="en-US" sz="4400" u="none" dirty="0" err="1">
                <a:latin typeface="Times New Roman" panose="02020603050405020304" pitchFamily="18" charset="0"/>
                <a:cs typeface="Times New Roman" panose="02020603050405020304" pitchFamily="18" charset="0"/>
              </a:rPr>
              <a:t>Connexion</a:t>
            </a:r>
            <a:r>
              <a:rPr lang="en-US" sz="4400" u="none" dirty="0">
                <a:latin typeface="Times New Roman" panose="02020603050405020304" pitchFamily="18" charset="0"/>
                <a:cs typeface="Times New Roman" panose="02020603050405020304" pitchFamily="18" charset="0"/>
              </a:rPr>
              <a:t> SSH simple</a:t>
            </a:r>
            <a:endParaRPr lang="fr-FR" dirty="0"/>
          </a:p>
        </p:txBody>
      </p:sp>
      <p:sp>
        <p:nvSpPr>
          <p:cNvPr id="98" name="Google Shape;98;p15"/>
          <p:cNvSpPr txBox="1">
            <a:spLocks noGrp="1"/>
          </p:cNvSpPr>
          <p:nvPr>
            <p:ph type="subTitle" idx="1"/>
          </p:nvPr>
        </p:nvSpPr>
        <p:spPr>
          <a:xfrm>
            <a:off x="1546024" y="3011510"/>
            <a:ext cx="7503847" cy="1159799"/>
          </a:xfrm>
          <a:prstGeom prst="rect">
            <a:avLst/>
          </a:prstGeom>
        </p:spPr>
        <p:txBody>
          <a:bodyPr spcFirstLastPara="1" wrap="square" lIns="91425" tIns="91425" rIns="91425" bIns="91425" anchor="t" anchorCtr="0">
            <a:noAutofit/>
          </a:bodyPr>
          <a:lstStyle/>
          <a:p>
            <a:pPr marL="0" indent="0"/>
            <a:r>
              <a:rPr lang="fr-FR" sz="3200" b="1" dirty="0">
                <a:latin typeface="Times New Roman" panose="02020603050405020304" pitchFamily="18" charset="0"/>
                <a:cs typeface="Times New Roman" panose="02020603050405020304" pitchFamily="18" charset="0"/>
              </a:rPr>
              <a:t>Connexion – Déconnexion – Authentification par </a:t>
            </a:r>
            <a:r>
              <a:rPr lang="fr-FR" sz="3200" b="1" dirty="0" err="1">
                <a:latin typeface="Times New Roman" panose="02020603050405020304" pitchFamily="18" charset="0"/>
                <a:cs typeface="Times New Roman" panose="02020603050405020304" pitchFamily="18" charset="0"/>
              </a:rPr>
              <a:t>password</a:t>
            </a:r>
            <a:endParaRPr lang="fr-FR" sz="3200" b="1" dirty="0">
              <a:latin typeface="Times New Roman" panose="02020603050405020304" pitchFamily="18" charset="0"/>
              <a:cs typeface="Times New Roman" panose="02020603050405020304" pitchFamily="18" charset="0"/>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930435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9" name="Rectangle 8">
            <a:extLst>
              <a:ext uri="{FF2B5EF4-FFF2-40B4-BE49-F238E27FC236}">
                <a16:creationId xmlns:a16="http://schemas.microsoft.com/office/drawing/2014/main" id="{BD6650E2-D165-2182-5DCD-5B1CD05AA365}"/>
              </a:ext>
            </a:extLst>
          </p:cNvPr>
          <p:cNvSpPr/>
          <p:nvPr/>
        </p:nvSpPr>
        <p:spPr>
          <a:xfrm>
            <a:off x="-109298" y="946"/>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2" name="Google Shape;132;p19"/>
          <p:cNvSpPr txBox="1">
            <a:spLocks noGrp="1"/>
          </p:cNvSpPr>
          <p:nvPr>
            <p:ph type="body" idx="1"/>
          </p:nvPr>
        </p:nvSpPr>
        <p:spPr>
          <a:xfrm>
            <a:off x="190916" y="1364430"/>
            <a:ext cx="4270521" cy="142875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fr-FR" sz="1800" b="1" dirty="0">
                <a:latin typeface="Times New Roman" panose="02020603050405020304" pitchFamily="18" charset="0"/>
                <a:cs typeface="Times New Roman" panose="02020603050405020304" pitchFamily="18" charset="0"/>
              </a:rPr>
              <a:t>Connexion</a:t>
            </a:r>
          </a:p>
          <a:p>
            <a:pPr marL="0" lvl="0" indent="0" algn="just" rtl="0">
              <a:spcBef>
                <a:spcPts val="600"/>
              </a:spcBef>
              <a:spcAft>
                <a:spcPts val="0"/>
              </a:spcAft>
              <a:buNone/>
            </a:pPr>
            <a:r>
              <a:rPr lang="fr-FR" sz="1800" dirty="0"/>
              <a:t>on écrie dans l’invite de commande de la machine client: </a:t>
            </a:r>
          </a:p>
          <a:p>
            <a:pPr marL="0" lvl="0" indent="0" algn="just" rtl="0">
              <a:spcBef>
                <a:spcPts val="600"/>
              </a:spcBef>
              <a:spcAft>
                <a:spcPts val="0"/>
              </a:spcAft>
              <a:buNone/>
            </a:pPr>
            <a:r>
              <a:rPr lang="fr-FR" sz="1800" i="1" dirty="0" err="1">
                <a:solidFill>
                  <a:srgbClr val="C00000"/>
                </a:solidFill>
                <a:latin typeface="Bell MT" panose="02020503060305020303" pitchFamily="18" charset="0"/>
              </a:rPr>
              <a:t>ssh</a:t>
            </a:r>
            <a:r>
              <a:rPr lang="fr-FR" sz="1800" i="1" dirty="0">
                <a:latin typeface="Bell MT" panose="02020503060305020303" pitchFamily="18" charset="0"/>
              </a:rPr>
              <a:t> </a:t>
            </a:r>
            <a:r>
              <a:rPr lang="fr-FR" sz="1800" i="1" dirty="0" err="1">
                <a:solidFill>
                  <a:srgbClr val="0070C0"/>
                </a:solidFill>
                <a:latin typeface="Bell MT" panose="02020503060305020303" pitchFamily="18" charset="0"/>
              </a:rPr>
              <a:t>serverName</a:t>
            </a:r>
            <a:r>
              <a:rPr lang="fr-FR" sz="1800" i="1" dirty="0" err="1">
                <a:latin typeface="Bell MT" panose="02020503060305020303" pitchFamily="18" charset="0"/>
              </a:rPr>
              <a:t>@</a:t>
            </a:r>
            <a:r>
              <a:rPr lang="fr-FR" sz="1800" i="1" dirty="0" err="1">
                <a:solidFill>
                  <a:srgbClr val="00B050"/>
                </a:solidFill>
                <a:latin typeface="Bell MT" panose="02020503060305020303" pitchFamily="18" charset="0"/>
              </a:rPr>
              <a:t>serverDNS</a:t>
            </a:r>
            <a:endParaRPr lang="fr-FR" sz="1800" i="1" dirty="0">
              <a:solidFill>
                <a:srgbClr val="00B050"/>
              </a:solidFill>
              <a:latin typeface="Bell MT" panose="02020503060305020303" pitchFamily="18" charset="0"/>
            </a:endParaRPr>
          </a:p>
        </p:txBody>
      </p:sp>
      <p:sp>
        <p:nvSpPr>
          <p:cNvPr id="133" name="Google Shape;133;p19"/>
          <p:cNvSpPr txBox="1">
            <a:spLocks noGrp="1"/>
          </p:cNvSpPr>
          <p:nvPr>
            <p:ph type="title"/>
          </p:nvPr>
        </p:nvSpPr>
        <p:spPr>
          <a:xfrm>
            <a:off x="786150" y="-14338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Connexion</a:t>
            </a:r>
            <a:r>
              <a:rPr lang="en-US" dirty="0"/>
              <a:t> </a:t>
            </a:r>
            <a:r>
              <a:rPr lang="en" dirty="0"/>
              <a:t>SSH simple</a:t>
            </a:r>
            <a:endParaRPr dirty="0"/>
          </a:p>
        </p:txBody>
      </p:sp>
      <p:sp>
        <p:nvSpPr>
          <p:cNvPr id="134" name="Google Shape;134;p19"/>
          <p:cNvSpPr txBox="1">
            <a:spLocks noGrp="1"/>
          </p:cNvSpPr>
          <p:nvPr>
            <p:ph type="body" idx="2"/>
          </p:nvPr>
        </p:nvSpPr>
        <p:spPr>
          <a:xfrm>
            <a:off x="4572000" y="1364430"/>
            <a:ext cx="4571999" cy="142875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fr-FR" sz="1800" b="1" dirty="0">
                <a:latin typeface="Times New Roman" panose="02020603050405020304" pitchFamily="18" charset="0"/>
                <a:cs typeface="Times New Roman" panose="02020603050405020304" pitchFamily="18" charset="0"/>
              </a:rPr>
              <a:t>Déconnexion</a:t>
            </a:r>
          </a:p>
          <a:p>
            <a:pPr marL="0" lvl="0" indent="0" algn="just" rtl="0">
              <a:spcBef>
                <a:spcPts val="600"/>
              </a:spcBef>
              <a:spcAft>
                <a:spcPts val="0"/>
              </a:spcAft>
              <a:buNone/>
            </a:pPr>
            <a:r>
              <a:rPr lang="fr-FR" sz="1800" dirty="0"/>
              <a:t>on écrie dans l’invite de commande de la serveur à travers le client : </a:t>
            </a:r>
          </a:p>
          <a:p>
            <a:pPr marL="0" lvl="0" indent="0" algn="just" rtl="0">
              <a:spcBef>
                <a:spcPts val="600"/>
              </a:spcBef>
              <a:spcAft>
                <a:spcPts val="0"/>
              </a:spcAft>
              <a:buNone/>
            </a:pPr>
            <a:r>
              <a:rPr lang="fr-FR" sz="1800" i="1" dirty="0">
                <a:solidFill>
                  <a:srgbClr val="C00000"/>
                </a:solidFill>
                <a:latin typeface="Bell MT" panose="02020503060305020303" pitchFamily="18" charset="0"/>
              </a:rPr>
              <a:t>exit</a:t>
            </a: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algn="ctr"/>
            <a:r>
              <a:rPr lang="en-US" sz="1400" u="none" dirty="0" err="1">
                <a:solidFill>
                  <a:srgbClr val="CFD8DC"/>
                </a:solidFill>
                <a:latin typeface="Times New Roman" panose="02020603050405020304" pitchFamily="18" charset="0"/>
                <a:cs typeface="Times New Roman" panose="02020603050405020304" pitchFamily="18" charset="0"/>
              </a:rPr>
              <a:t>Connexion</a:t>
            </a:r>
            <a:r>
              <a:rPr lang="en-US" sz="1400" u="none" dirty="0">
                <a:solidFill>
                  <a:srgbClr val="CFD8DC"/>
                </a:solidFill>
                <a:latin typeface="Times New Roman" panose="02020603050405020304" pitchFamily="18" charset="0"/>
                <a:cs typeface="Times New Roman" panose="02020603050405020304" pitchFamily="18" charset="0"/>
              </a:rPr>
              <a:t> SSH simple</a:t>
            </a:r>
            <a:endParaRPr lang="fr-FR" dirty="0">
              <a:solidFill>
                <a:srgbClr val="CFD8DC"/>
              </a:solidFill>
            </a:endParaRPr>
          </a:p>
        </p:txBody>
      </p:sp>
      <p:sp>
        <p:nvSpPr>
          <p:cNvPr id="12" name="TextBox 11">
            <a:extLst>
              <a:ext uri="{FF2B5EF4-FFF2-40B4-BE49-F238E27FC236}">
                <a16:creationId xmlns:a16="http://schemas.microsoft.com/office/drawing/2014/main" id="{F67A585D-83DD-21A1-5C66-1B5461FB215D}"/>
              </a:ext>
            </a:extLst>
          </p:cNvPr>
          <p:cNvSpPr txBox="1"/>
          <p:nvPr/>
        </p:nvSpPr>
        <p:spPr>
          <a:xfrm>
            <a:off x="1327208" y="771762"/>
            <a:ext cx="5634396" cy="307777"/>
          </a:xfrm>
          <a:prstGeom prst="rect">
            <a:avLst/>
          </a:prstGeom>
          <a:noFill/>
        </p:spPr>
        <p:txBody>
          <a:bodyPr wrap="square">
            <a:spAutoFit/>
          </a:bodyPr>
          <a:lstStyle/>
          <a:p>
            <a:pPr marL="0" lvl="0" indent="0" algn="just" rtl="0">
              <a:spcBef>
                <a:spcPts val="600"/>
              </a:spcBef>
              <a:spcAft>
                <a:spcPts val="0"/>
              </a:spcAft>
              <a:buNone/>
            </a:pPr>
            <a:r>
              <a:rPr lang="fr-FR" dirty="0"/>
              <a:t>C</a:t>
            </a:r>
            <a:r>
              <a:rPr lang="fr-FR" sz="1400" dirty="0"/>
              <a:t>ontrôle le serveur via le client a distance.</a:t>
            </a:r>
          </a:p>
        </p:txBody>
      </p:sp>
      <p:sp>
        <p:nvSpPr>
          <p:cNvPr id="3" name="Google Shape;132;p19">
            <a:extLst>
              <a:ext uri="{FF2B5EF4-FFF2-40B4-BE49-F238E27FC236}">
                <a16:creationId xmlns:a16="http://schemas.microsoft.com/office/drawing/2014/main" id="{EAC04A04-FE65-FE09-E3F1-5C6387EEEF35}"/>
              </a:ext>
            </a:extLst>
          </p:cNvPr>
          <p:cNvSpPr txBox="1">
            <a:spLocks/>
          </p:cNvSpPr>
          <p:nvPr/>
        </p:nvSpPr>
        <p:spPr>
          <a:xfrm>
            <a:off x="1432528" y="3828990"/>
            <a:ext cx="6850860" cy="800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just">
              <a:buNone/>
            </a:pPr>
            <a:r>
              <a:rPr lang="fr-FR" sz="1800" dirty="0"/>
              <a:t>D’</a:t>
            </a:r>
            <a:r>
              <a:rPr lang="fr-FR" sz="1800" dirty="0" err="1"/>
              <a:t>apres</a:t>
            </a:r>
            <a:r>
              <a:rPr lang="fr-FR" sz="1800" dirty="0"/>
              <a:t> la commande de la connexion, le serveur demander le </a:t>
            </a:r>
            <a:r>
              <a:rPr lang="fr-FR" sz="1800" dirty="0" err="1"/>
              <a:t>password</a:t>
            </a:r>
            <a:r>
              <a:rPr lang="fr-FR" sz="1800" dirty="0"/>
              <a:t> du serveur pour une connexion validée </a:t>
            </a:r>
          </a:p>
        </p:txBody>
      </p:sp>
      <p:pic>
        <p:nvPicPr>
          <p:cNvPr id="6" name="Picture 5">
            <a:extLst>
              <a:ext uri="{FF2B5EF4-FFF2-40B4-BE49-F238E27FC236}">
                <a16:creationId xmlns:a16="http://schemas.microsoft.com/office/drawing/2014/main" id="{6B5C2BA8-D938-093D-DB40-CDD9031B297C}"/>
              </a:ext>
            </a:extLst>
          </p:cNvPr>
          <p:cNvPicPr>
            <a:picLocks noChangeAspect="1"/>
          </p:cNvPicPr>
          <p:nvPr/>
        </p:nvPicPr>
        <p:blipFill rotWithShape="1">
          <a:blip r:embed="rId3"/>
          <a:srcRect l="547"/>
          <a:stretch/>
        </p:blipFill>
        <p:spPr>
          <a:xfrm>
            <a:off x="4857958" y="2948947"/>
            <a:ext cx="3624516" cy="7471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395C6ED-EB56-AD0B-2C77-1EDB851ABBFA}"/>
              </a:ext>
            </a:extLst>
          </p:cNvPr>
          <p:cNvPicPr>
            <a:picLocks noChangeAspect="1"/>
          </p:cNvPicPr>
          <p:nvPr/>
        </p:nvPicPr>
        <p:blipFill rotWithShape="1">
          <a:blip r:embed="rId4"/>
          <a:srcRect b="5448"/>
          <a:stretch/>
        </p:blipFill>
        <p:spPr>
          <a:xfrm>
            <a:off x="860612" y="2942451"/>
            <a:ext cx="2829540" cy="760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1690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2">
                                            <p:txEl>
                                              <p:pRg st="0" end="0"/>
                                            </p:txEl>
                                          </p:spTgt>
                                        </p:tgtEl>
                                        <p:attrNameLst>
                                          <p:attrName>style.visibility</p:attrName>
                                        </p:attrNameLst>
                                      </p:cBhvr>
                                      <p:to>
                                        <p:strVal val="visible"/>
                                      </p:to>
                                    </p:set>
                                    <p:animEffect transition="in" filter="wipe(left)">
                                      <p:cBhvr>
                                        <p:cTn id="13" dur="500"/>
                                        <p:tgtEl>
                                          <p:spTgt spid="13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2">
                                            <p:txEl>
                                              <p:pRg st="1" end="1"/>
                                            </p:txEl>
                                          </p:spTgt>
                                        </p:tgtEl>
                                        <p:attrNameLst>
                                          <p:attrName>style.visibility</p:attrName>
                                        </p:attrNameLst>
                                      </p:cBhvr>
                                      <p:to>
                                        <p:strVal val="visible"/>
                                      </p:to>
                                    </p:set>
                                    <p:animEffect transition="in" filter="wipe(left)">
                                      <p:cBhvr>
                                        <p:cTn id="18" dur="500"/>
                                        <p:tgtEl>
                                          <p:spTgt spid="13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2">
                                            <p:txEl>
                                              <p:pRg st="2" end="2"/>
                                            </p:txEl>
                                          </p:spTgt>
                                        </p:tgtEl>
                                        <p:attrNameLst>
                                          <p:attrName>style.visibility</p:attrName>
                                        </p:attrNameLst>
                                      </p:cBhvr>
                                      <p:to>
                                        <p:strVal val="visible"/>
                                      </p:to>
                                    </p:set>
                                    <p:animEffect transition="in" filter="wipe(left)">
                                      <p:cBhvr>
                                        <p:cTn id="23" dur="500"/>
                                        <p:tgtEl>
                                          <p:spTgt spid="132">
                                            <p:txEl>
                                              <p:pRg st="2" end="2"/>
                                            </p:txEl>
                                          </p:spTgt>
                                        </p:tgtEl>
                                      </p:cBhvr>
                                    </p:animEffect>
                                  </p:childTnLst>
                                </p:cTn>
                              </p:par>
                              <p:par>
                                <p:cTn id="24" presetID="22" presetClass="entr" presetSubtype="1" fill="hold"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4">
                                            <p:txEl>
                                              <p:pRg st="0" end="0"/>
                                            </p:txEl>
                                          </p:spTgt>
                                        </p:tgtEl>
                                        <p:attrNameLst>
                                          <p:attrName>style.visibility</p:attrName>
                                        </p:attrNameLst>
                                      </p:cBhvr>
                                      <p:to>
                                        <p:strVal val="visible"/>
                                      </p:to>
                                    </p:set>
                                    <p:animEffect transition="in" filter="wipe(left)">
                                      <p:cBhvr>
                                        <p:cTn id="34" dur="500"/>
                                        <p:tgtEl>
                                          <p:spTgt spid="13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4">
                                            <p:txEl>
                                              <p:pRg st="1" end="1"/>
                                            </p:txEl>
                                          </p:spTgt>
                                        </p:tgtEl>
                                        <p:attrNameLst>
                                          <p:attrName>style.visibility</p:attrName>
                                        </p:attrNameLst>
                                      </p:cBhvr>
                                      <p:to>
                                        <p:strVal val="visible"/>
                                      </p:to>
                                    </p:set>
                                    <p:animEffect transition="in" filter="wipe(left)">
                                      <p:cBhvr>
                                        <p:cTn id="39" dur="500"/>
                                        <p:tgtEl>
                                          <p:spTgt spid="134">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34">
                                            <p:txEl>
                                              <p:pRg st="2" end="2"/>
                                            </p:txEl>
                                          </p:spTgt>
                                        </p:tgtEl>
                                        <p:attrNameLst>
                                          <p:attrName>style.visibility</p:attrName>
                                        </p:attrNameLst>
                                      </p:cBhvr>
                                      <p:to>
                                        <p:strVal val="visible"/>
                                      </p:to>
                                    </p:set>
                                    <p:animEffect transition="in" filter="wipe(left)">
                                      <p:cBhvr>
                                        <p:cTn id="44" dur="500"/>
                                        <p:tgtEl>
                                          <p:spTgt spid="134">
                                            <p:txEl>
                                              <p:pRg st="2" end="2"/>
                                            </p:txEl>
                                          </p:spTgt>
                                        </p:tgtEl>
                                      </p:cBhvr>
                                    </p:animEffect>
                                  </p:childTnLst>
                                </p:cTn>
                              </p:par>
                              <p:par>
                                <p:cTn id="45" presetID="22" presetClass="entr" presetSubtype="1" fill="hold" nodeType="withEffect">
                                  <p:stCondLst>
                                    <p:cond delay="100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2" grpId="0" build="p"/>
      <p:bldP spid="134" grpId="0" build="p"/>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2638714"/>
            <a:ext cx="76551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6.</a:t>
            </a:r>
            <a:r>
              <a:rPr lang="en-US" sz="6000" u="none" dirty="0">
                <a:latin typeface="Times New Roman" panose="02020603050405020304" pitchFamily="18" charset="0"/>
                <a:cs typeface="Times New Roman" panose="02020603050405020304" pitchFamily="18" charset="0"/>
              </a:rPr>
              <a:t> </a:t>
            </a:r>
            <a:br>
              <a:rPr lang="en-US" sz="6000" u="none" dirty="0">
                <a:latin typeface="Times New Roman" panose="02020603050405020304" pitchFamily="18" charset="0"/>
                <a:cs typeface="Times New Roman" panose="02020603050405020304" pitchFamily="18" charset="0"/>
              </a:rPr>
            </a:br>
            <a:r>
              <a:rPr lang="en-US" sz="6000" u="none" dirty="0" err="1">
                <a:latin typeface="Times New Roman" panose="02020603050405020304" pitchFamily="18" charset="0"/>
                <a:cs typeface="Times New Roman" panose="02020603050405020304" pitchFamily="18" charset="0"/>
              </a:rPr>
              <a:t>Authentification</a:t>
            </a:r>
            <a:r>
              <a:rPr lang="en-US" sz="6000" u="none" dirty="0">
                <a:latin typeface="Times New Roman" panose="02020603050405020304" pitchFamily="18" charset="0"/>
                <a:cs typeface="Times New Roman" panose="02020603050405020304" pitchFamily="18" charset="0"/>
              </a:rPr>
              <a:t> à </a:t>
            </a:r>
            <a:r>
              <a:rPr lang="en-US" sz="6000" u="none" dirty="0" err="1">
                <a:latin typeface="Times New Roman" panose="02020603050405020304" pitchFamily="18" charset="0"/>
                <a:cs typeface="Times New Roman" panose="02020603050405020304" pitchFamily="18" charset="0"/>
              </a:rPr>
              <a:t>clé</a:t>
            </a:r>
            <a:r>
              <a:rPr lang="en-US" sz="6000" u="none" dirty="0">
                <a:latin typeface="Times New Roman" panose="02020603050405020304" pitchFamily="18" charset="0"/>
                <a:cs typeface="Times New Roman" panose="02020603050405020304" pitchFamily="18" charset="0"/>
              </a:rPr>
              <a:t> </a:t>
            </a:r>
            <a:r>
              <a:rPr lang="en-US" sz="6000" u="none" dirty="0" err="1">
                <a:latin typeface="Times New Roman" panose="02020603050405020304" pitchFamily="18" charset="0"/>
                <a:cs typeface="Times New Roman" panose="02020603050405020304" pitchFamily="18" charset="0"/>
              </a:rPr>
              <a:t>publique</a:t>
            </a:r>
            <a:endParaRPr lang="fr-FR" sz="6000" dirty="0">
              <a:solidFill>
                <a:schemeClr val="accent4"/>
              </a:solidFill>
            </a:endParaRPr>
          </a:p>
        </p:txBody>
      </p:sp>
      <p:sp>
        <p:nvSpPr>
          <p:cNvPr id="98" name="Google Shape;98;p15"/>
          <p:cNvSpPr txBox="1">
            <a:spLocks noGrp="1"/>
          </p:cNvSpPr>
          <p:nvPr>
            <p:ph type="subTitle" idx="1"/>
          </p:nvPr>
        </p:nvSpPr>
        <p:spPr>
          <a:xfrm>
            <a:off x="1546024" y="3932007"/>
            <a:ext cx="7157221" cy="784800"/>
          </a:xfrm>
          <a:prstGeom prst="rect">
            <a:avLst/>
          </a:prstGeom>
        </p:spPr>
        <p:txBody>
          <a:bodyPr spcFirstLastPara="1" wrap="square" lIns="91425" tIns="91425" rIns="91425" bIns="91425" anchor="t" anchorCtr="0">
            <a:noAutofit/>
          </a:bodyPr>
          <a:lstStyle/>
          <a:p>
            <a:pPr marL="0" indent="0"/>
            <a:r>
              <a:rPr lang="fr-FR" sz="2000" dirty="0">
                <a:latin typeface="Source Sans Pro" panose="020B0503030403020204" pitchFamily="34" charset="0"/>
                <a:ea typeface="Source Sans Pro" panose="020B0503030403020204" pitchFamily="34" charset="0"/>
              </a:rPr>
              <a:t>Objectif : se passer du </a:t>
            </a:r>
            <a:r>
              <a:rPr lang="fr-FR" sz="2000" dirty="0" err="1">
                <a:latin typeface="Source Sans Pro" panose="020B0503030403020204" pitchFamily="34" charset="0"/>
                <a:ea typeface="Source Sans Pro" panose="020B0503030403020204" pitchFamily="34" charset="0"/>
              </a:rPr>
              <a:t>password</a:t>
            </a:r>
            <a:r>
              <a:rPr lang="fr-FR" sz="2000" dirty="0">
                <a:latin typeface="Source Sans Pro" panose="020B0503030403020204" pitchFamily="34" charset="0"/>
                <a:ea typeface="Source Sans Pro" panose="020B0503030403020204" pitchFamily="34" charset="0"/>
              </a:rPr>
              <a:t> et certifier l’utilisateur</a:t>
            </a:r>
          </a:p>
          <a:p>
            <a:pPr marL="0" lvl="0" indent="0" algn="l" rtl="0">
              <a:spcBef>
                <a:spcPts val="0"/>
              </a:spcBef>
              <a:spcAft>
                <a:spcPts val="0"/>
              </a:spcAft>
              <a:buNone/>
            </a:pP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400250071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Key">
            <a:extLst>
              <a:ext uri="{FF2B5EF4-FFF2-40B4-BE49-F238E27FC236}">
                <a16:creationId xmlns:a16="http://schemas.microsoft.com/office/drawing/2014/main" id="{EE997DF1-304A-EED9-7F0C-1894AB8D46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9961" y="2317480"/>
            <a:ext cx="471807" cy="471807"/>
          </a:xfrm>
          <a:prstGeom prst="rect">
            <a:avLst/>
          </a:prstGeom>
        </p:spPr>
      </p:pic>
      <p:pic>
        <p:nvPicPr>
          <p:cNvPr id="11" name="Graphic 10" descr="Key">
            <a:extLst>
              <a:ext uri="{FF2B5EF4-FFF2-40B4-BE49-F238E27FC236}">
                <a16:creationId xmlns:a16="http://schemas.microsoft.com/office/drawing/2014/main" id="{B76CA391-A52D-FCF2-B562-587F9AA5B3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1128" y="2507049"/>
            <a:ext cx="471807" cy="471807"/>
          </a:xfrm>
          <a:prstGeom prst="rect">
            <a:avLst/>
          </a:prstGeom>
        </p:spPr>
      </p:pic>
      <p:sp>
        <p:nvSpPr>
          <p:cNvPr id="2" name="Rectangle 1">
            <a:extLst>
              <a:ext uri="{FF2B5EF4-FFF2-40B4-BE49-F238E27FC236}">
                <a16:creationId xmlns:a16="http://schemas.microsoft.com/office/drawing/2014/main" id="{2B1E8518-82F2-6F69-257B-7250E6AA33E0}"/>
              </a:ext>
            </a:extLst>
          </p:cNvPr>
          <p:cNvSpPr/>
          <p:nvPr/>
        </p:nvSpPr>
        <p:spPr>
          <a:xfrm>
            <a:off x="-109298" y="-3395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Slide Number Placeholder 4">
            <a:extLst>
              <a:ext uri="{FF2B5EF4-FFF2-40B4-BE49-F238E27FC236}">
                <a16:creationId xmlns:a16="http://schemas.microsoft.com/office/drawing/2014/main" id="{95A8664E-ED36-910F-B732-515F127EEE8C}"/>
              </a:ext>
            </a:extLst>
          </p:cNvPr>
          <p:cNvSpPr>
            <a:spLocks noGrp="1"/>
          </p:cNvSpPr>
          <p:nvPr>
            <p:ph type="sldNum" idx="12"/>
          </p:nvPr>
        </p:nvSpPr>
        <p:spPr>
          <a:xfrm>
            <a:off x="8404384" y="4749900"/>
            <a:ext cx="548700" cy="393600"/>
          </a:xfrm>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310" name="TextBox 309">
            <a:extLst>
              <a:ext uri="{FF2B5EF4-FFF2-40B4-BE49-F238E27FC236}">
                <a16:creationId xmlns:a16="http://schemas.microsoft.com/office/drawing/2014/main" id="{8242EF44-FB80-2181-A2A3-80A968D34505}"/>
              </a:ext>
            </a:extLst>
          </p:cNvPr>
          <p:cNvSpPr txBox="1"/>
          <p:nvPr/>
        </p:nvSpPr>
        <p:spPr>
          <a:xfrm>
            <a:off x="1330602" y="3301273"/>
            <a:ext cx="922333" cy="307777"/>
          </a:xfrm>
          <a:prstGeom prst="rect">
            <a:avLst/>
          </a:prstGeom>
          <a:noFill/>
        </p:spPr>
        <p:txBody>
          <a:bodyPr wrap="square" rtlCol="0">
            <a:spAutoFit/>
          </a:bodyPr>
          <a:lstStyle/>
          <a:p>
            <a:r>
              <a:rPr lang="en-US" dirty="0"/>
              <a:t>CLIENT</a:t>
            </a:r>
            <a:endParaRPr lang="fr-FR" dirty="0"/>
          </a:p>
        </p:txBody>
      </p:sp>
      <mc:AlternateContent xmlns:mc="http://schemas.openxmlformats.org/markup-compatibility/2006">
        <mc:Choice xmlns:am3d="http://schemas.microsoft.com/office/drawing/2017/model3d" Requires="am3d">
          <p:graphicFrame>
            <p:nvGraphicFramePr>
              <p:cNvPr id="177" name="3D Model 176" descr="Server symbol">
                <a:extLst>
                  <a:ext uri="{FF2B5EF4-FFF2-40B4-BE49-F238E27FC236}">
                    <a16:creationId xmlns:a16="http://schemas.microsoft.com/office/drawing/2014/main" id="{252C73E5-38B2-19AA-9315-C67728FCFB3C}"/>
                  </a:ext>
                </a:extLst>
              </p:cNvPr>
              <p:cNvGraphicFramePr>
                <a:graphicFrameLocks noChangeAspect="1"/>
              </p:cNvGraphicFramePr>
              <p:nvPr/>
            </p:nvGraphicFramePr>
            <p:xfrm>
              <a:off x="6623695" y="1595417"/>
              <a:ext cx="922333" cy="1665404"/>
            </p:xfrm>
            <a:graphic>
              <a:graphicData uri="http://schemas.microsoft.com/office/drawing/2017/model3d">
                <am3d:model3d r:embed="rId7">
                  <am3d:spPr>
                    <a:xfrm>
                      <a:off x="0" y="0"/>
                      <a:ext cx="922333" cy="1665404"/>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48711" ay="-3362665" az="-206411"/>
                    <am3d:postTrans dx="0" dy="0" dz="0"/>
                  </am3d:trans>
                  <am3d:raster rName="Office3DRenderer" rVer="16.0.8326">
                    <am3d:blip r:embed="rId8"/>
                  </am3d:raster>
                  <am3d:objViewport viewportSz="18108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7" name="3D Model 176" descr="Server symbol">
                <a:extLst>
                  <a:ext uri="{FF2B5EF4-FFF2-40B4-BE49-F238E27FC236}">
                    <a16:creationId xmlns:a16="http://schemas.microsoft.com/office/drawing/2014/main" id="{252C73E5-38B2-19AA-9315-C67728FCFB3C}"/>
                  </a:ext>
                </a:extLst>
              </p:cNvPr>
              <p:cNvPicPr>
                <a:picLocks noGrp="1" noRot="1" noChangeAspect="1" noMove="1" noResize="1" noEditPoints="1" noAdjustHandles="1" noChangeArrowheads="1" noChangeShapeType="1" noCrop="1"/>
              </p:cNvPicPr>
              <p:nvPr/>
            </p:nvPicPr>
            <p:blipFill>
              <a:blip r:embed="rId8"/>
              <a:stretch>
                <a:fillRect/>
              </a:stretch>
            </p:blipFill>
            <p:spPr>
              <a:xfrm>
                <a:off x="6623695" y="1595417"/>
                <a:ext cx="922333" cy="1665404"/>
              </a:xfrm>
              <a:prstGeom prst="rect">
                <a:avLst/>
              </a:prstGeom>
            </p:spPr>
          </p:pic>
        </mc:Fallback>
      </mc:AlternateContent>
      <p:sp>
        <p:nvSpPr>
          <p:cNvPr id="178" name="TextBox 177">
            <a:extLst>
              <a:ext uri="{FF2B5EF4-FFF2-40B4-BE49-F238E27FC236}">
                <a16:creationId xmlns:a16="http://schemas.microsoft.com/office/drawing/2014/main" id="{0CE0D767-B606-0F06-FFFA-8ADC1882DDD3}"/>
              </a:ext>
            </a:extLst>
          </p:cNvPr>
          <p:cNvSpPr txBox="1"/>
          <p:nvPr/>
        </p:nvSpPr>
        <p:spPr>
          <a:xfrm>
            <a:off x="6773592" y="3301273"/>
            <a:ext cx="1039806" cy="307777"/>
          </a:xfrm>
          <a:prstGeom prst="rect">
            <a:avLst/>
          </a:prstGeom>
          <a:noFill/>
        </p:spPr>
        <p:txBody>
          <a:bodyPr wrap="square" rtlCol="0">
            <a:spAutoFit/>
          </a:bodyPr>
          <a:lstStyle/>
          <a:p>
            <a:r>
              <a:rPr lang="en-US" dirty="0"/>
              <a:t>SERVER</a:t>
            </a:r>
            <a:endParaRPr lang="fr-FR" dirty="0"/>
          </a:p>
        </p:txBody>
      </p:sp>
      <p:sp>
        <p:nvSpPr>
          <p:cNvPr id="9" name="Title 1">
            <a:extLst>
              <a:ext uri="{FF2B5EF4-FFF2-40B4-BE49-F238E27FC236}">
                <a16:creationId xmlns:a16="http://schemas.microsoft.com/office/drawing/2014/main" id="{3C1BBE3B-8939-860C-3775-29016CA7187F}"/>
              </a:ext>
            </a:extLst>
          </p:cNvPr>
          <p:cNvSpPr>
            <a:spLocks noGrp="1"/>
          </p:cNvSpPr>
          <p:nvPr>
            <p:ph type="title"/>
          </p:nvPr>
        </p:nvSpPr>
        <p:spPr>
          <a:xfrm>
            <a:off x="786150" y="-4740"/>
            <a:ext cx="7618234" cy="702600"/>
          </a:xfrm>
        </p:spPr>
        <p:txBody>
          <a:bodyPr/>
          <a:lstStyle/>
          <a:p>
            <a:r>
              <a:rPr lang="fr-FR" dirty="0"/>
              <a:t>Authentification à clé publique</a:t>
            </a:r>
          </a:p>
        </p:txBody>
      </p:sp>
      <p:sp>
        <p:nvSpPr>
          <p:cNvPr id="6" name="TextBox 5">
            <a:extLst>
              <a:ext uri="{FF2B5EF4-FFF2-40B4-BE49-F238E27FC236}">
                <a16:creationId xmlns:a16="http://schemas.microsoft.com/office/drawing/2014/main" id="{8A006BA1-76AB-3022-91BE-03C6929A72C8}"/>
              </a:ext>
            </a:extLst>
          </p:cNvPr>
          <p:cNvSpPr txBox="1"/>
          <p:nvPr/>
        </p:nvSpPr>
        <p:spPr>
          <a:xfrm>
            <a:off x="-2618" y="5182"/>
            <a:ext cx="9144000" cy="307777"/>
          </a:xfrm>
          <a:prstGeom prst="rect">
            <a:avLst/>
          </a:prstGeom>
          <a:noFill/>
        </p:spPr>
        <p:txBody>
          <a:bodyPr wrap="square">
            <a:spAutoFit/>
          </a:bodyPr>
          <a:lstStyle/>
          <a:p>
            <a:pPr algn="ctr"/>
            <a:r>
              <a:rPr lang="en-US" sz="1400" u="none" dirty="0" err="1">
                <a:solidFill>
                  <a:schemeClr val="bg1">
                    <a:lumMod val="50000"/>
                  </a:schemeClr>
                </a:solidFill>
                <a:latin typeface="Times New Roman" panose="02020603050405020304" pitchFamily="18" charset="0"/>
                <a:cs typeface="Times New Roman" panose="02020603050405020304" pitchFamily="18" charset="0"/>
              </a:rPr>
              <a:t>Authentification</a:t>
            </a:r>
            <a:r>
              <a:rPr lang="en-US" sz="1400" u="none" dirty="0">
                <a:solidFill>
                  <a:schemeClr val="bg1">
                    <a:lumMod val="50000"/>
                  </a:schemeClr>
                </a:solidFill>
                <a:latin typeface="Times New Roman" panose="02020603050405020304" pitchFamily="18" charset="0"/>
                <a:cs typeface="Times New Roman" panose="02020603050405020304" pitchFamily="18" charset="0"/>
              </a:rPr>
              <a:t> à </a:t>
            </a:r>
            <a:r>
              <a:rPr lang="en-US" sz="1400" u="none" dirty="0" err="1">
                <a:solidFill>
                  <a:schemeClr val="bg1">
                    <a:lumMod val="50000"/>
                  </a:schemeClr>
                </a:solidFill>
                <a:latin typeface="Times New Roman" panose="02020603050405020304" pitchFamily="18" charset="0"/>
                <a:cs typeface="Times New Roman" panose="02020603050405020304" pitchFamily="18" charset="0"/>
              </a:rPr>
              <a:t>clé</a:t>
            </a:r>
            <a:r>
              <a:rPr lang="en-US" sz="1400" u="none" dirty="0">
                <a:solidFill>
                  <a:schemeClr val="bg1">
                    <a:lumMod val="50000"/>
                  </a:schemeClr>
                </a:solidFill>
                <a:latin typeface="Times New Roman" panose="02020603050405020304" pitchFamily="18" charset="0"/>
                <a:cs typeface="Times New Roman" panose="02020603050405020304" pitchFamily="18" charset="0"/>
              </a:rPr>
              <a:t> </a:t>
            </a:r>
            <a:r>
              <a:rPr lang="en-US" sz="1400" u="none" dirty="0" err="1">
                <a:solidFill>
                  <a:schemeClr val="bg1">
                    <a:lumMod val="50000"/>
                  </a:schemeClr>
                </a:solidFill>
                <a:latin typeface="Times New Roman" panose="02020603050405020304" pitchFamily="18" charset="0"/>
                <a:cs typeface="Times New Roman" panose="02020603050405020304" pitchFamily="18" charset="0"/>
              </a:rPr>
              <a:t>publique</a:t>
            </a:r>
            <a:endParaRPr lang="fr-FR" dirty="0">
              <a:solidFill>
                <a:schemeClr val="bg1">
                  <a:lumMod val="50000"/>
                </a:schemeClr>
              </a:solidFill>
            </a:endParaRPr>
          </a:p>
        </p:txBody>
      </p:sp>
      <mc:AlternateContent xmlns:mc="http://schemas.openxmlformats.org/markup-compatibility/2006">
        <mc:Choice xmlns:am3d="http://schemas.microsoft.com/office/drawing/2017/model3d" Requires="am3d">
          <p:graphicFrame>
            <p:nvGraphicFramePr>
              <p:cNvPr id="14" name="3D Model 13" descr="Laptop - Windows menu">
                <a:extLst>
                  <a:ext uri="{FF2B5EF4-FFF2-40B4-BE49-F238E27FC236}">
                    <a16:creationId xmlns:a16="http://schemas.microsoft.com/office/drawing/2014/main" id="{F7214CDD-DF73-37E9-49B3-28EB03BF04F6}"/>
                  </a:ext>
                </a:extLst>
              </p:cNvPr>
              <p:cNvGraphicFramePr>
                <a:graphicFrameLocks noChangeAspect="1"/>
              </p:cNvGraphicFramePr>
              <p:nvPr/>
            </p:nvGraphicFramePr>
            <p:xfrm>
              <a:off x="689939" y="1281210"/>
              <a:ext cx="2203657" cy="2072540"/>
            </p:xfrm>
            <a:graphic>
              <a:graphicData uri="http://schemas.microsoft.com/office/drawing/2017/model3d">
                <am3d:model3d r:embed="rId9">
                  <am3d:spPr>
                    <a:xfrm>
                      <a:off x="0" y="0"/>
                      <a:ext cx="2203657" cy="207254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3447313" ay="-3068706" az="-3039923"/>
                    <am3d:postTrans dx="0" dy="0" dz="0"/>
                  </am3d:trans>
                  <am3d:raster rName="Office3DRenderer" rVer="16.0.8326">
                    <am3d:blip r:embed="rId10"/>
                  </am3d:raster>
                  <am3d:objViewport viewportSz="22665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Laptop - Windows menu">
                <a:extLst>
                  <a:ext uri="{FF2B5EF4-FFF2-40B4-BE49-F238E27FC236}">
                    <a16:creationId xmlns:a16="http://schemas.microsoft.com/office/drawing/2014/main" id="{F7214CDD-DF73-37E9-49B3-28EB03BF04F6}"/>
                  </a:ext>
                </a:extLst>
              </p:cNvPr>
              <p:cNvPicPr>
                <a:picLocks noGrp="1" noRot="1" noChangeAspect="1" noMove="1" noResize="1" noEditPoints="1" noAdjustHandles="1" noChangeArrowheads="1" noChangeShapeType="1" noCrop="1"/>
              </p:cNvPicPr>
              <p:nvPr/>
            </p:nvPicPr>
            <p:blipFill>
              <a:blip r:embed="rId10"/>
              <a:stretch>
                <a:fillRect/>
              </a:stretch>
            </p:blipFill>
            <p:spPr>
              <a:xfrm>
                <a:off x="689939" y="1281210"/>
                <a:ext cx="2203657" cy="2072540"/>
              </a:xfrm>
              <a:prstGeom prst="rect">
                <a:avLst/>
              </a:prstGeom>
            </p:spPr>
          </p:pic>
        </mc:Fallback>
      </mc:AlternateContent>
    </p:spTree>
    <p:extLst>
      <p:ext uri="{BB962C8B-B14F-4D97-AF65-F5344CB8AC3E}">
        <p14:creationId xmlns:p14="http://schemas.microsoft.com/office/powerpoint/2010/main" val="250227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Char"/>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3.88889E-6 -4.69136E-6 L -0.06702 -0.13209 " pathEditMode="relative" rAng="0" ptsTypes="AA">
                                      <p:cBhvr>
                                        <p:cTn id="12" dur="2000" fill="hold"/>
                                        <p:tgtEl>
                                          <p:spTgt spid="11"/>
                                        </p:tgtEl>
                                        <p:attrNameLst>
                                          <p:attrName>ppt_x</p:attrName>
                                          <p:attrName>ppt_y</p:attrName>
                                        </p:attrNameLst>
                                      </p:cBhvr>
                                      <p:rCtr x="-3351" y="-6605"/>
                                    </p:animMotion>
                                  </p:childTnLst>
                                </p:cTn>
                              </p:par>
                              <p:par>
                                <p:cTn id="13" presetID="42" presetClass="path" presetSubtype="0" accel="50000" decel="50000" fill="hold" nodeType="withEffect">
                                  <p:stCondLst>
                                    <p:cond delay="1000"/>
                                  </p:stCondLst>
                                  <p:childTnLst>
                                    <p:animMotion origin="layout" path="M 1.11111E-6 0.0037 L 0.62066 -0.21142 " pathEditMode="relative" rAng="0" ptsTypes="AA">
                                      <p:cBhvr>
                                        <p:cTn id="14" dur="2000" fill="hold"/>
                                        <p:tgtEl>
                                          <p:spTgt spid="7"/>
                                        </p:tgtEl>
                                        <p:attrNameLst>
                                          <p:attrName>ppt_x</p:attrName>
                                          <p:attrName>ppt_y</p:attrName>
                                        </p:attrNameLst>
                                      </p:cBhvr>
                                      <p:rCtr x="31024" y="-10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8" name="Rectangle 7">
            <a:extLst>
              <a:ext uri="{FF2B5EF4-FFF2-40B4-BE49-F238E27FC236}">
                <a16:creationId xmlns:a16="http://schemas.microsoft.com/office/drawing/2014/main" id="{6F9E0AB8-EAE3-9F1A-33B2-FDAC48BE6017}"/>
              </a:ext>
            </a:extLst>
          </p:cNvPr>
          <p:cNvSpPr/>
          <p:nvPr/>
        </p:nvSpPr>
        <p:spPr>
          <a:xfrm>
            <a:off x="-109298" y="-603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2" name="Google Shape;132;p19"/>
          <p:cNvSpPr txBox="1">
            <a:spLocks noGrp="1"/>
          </p:cNvSpPr>
          <p:nvPr>
            <p:ph type="body" idx="1"/>
          </p:nvPr>
        </p:nvSpPr>
        <p:spPr>
          <a:xfrm>
            <a:off x="211086" y="1140375"/>
            <a:ext cx="8035305" cy="911192"/>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fr-FR" sz="1800" dirty="0"/>
              <a:t>Pour crée une clé paire, on écrie dans l’invite de commande de la machine client: </a:t>
            </a:r>
          </a:p>
          <a:p>
            <a:pPr marL="0" indent="0" algn="just">
              <a:buNone/>
            </a:pPr>
            <a:r>
              <a:rPr lang="de-DE" sz="1800" i="1" dirty="0">
                <a:solidFill>
                  <a:srgbClr val="FF0000"/>
                </a:solidFill>
                <a:latin typeface="Bell MT" panose="02020503060305020303" pitchFamily="18" charset="0"/>
              </a:rPr>
              <a:t>ssh-keygen</a:t>
            </a:r>
            <a:r>
              <a:rPr lang="de-DE" sz="1800" i="1" dirty="0">
                <a:latin typeface="Bell MT" panose="02020503060305020303" pitchFamily="18" charset="0"/>
              </a:rPr>
              <a:t> -t </a:t>
            </a:r>
            <a:r>
              <a:rPr lang="de-DE" sz="1800" i="1" dirty="0">
                <a:solidFill>
                  <a:srgbClr val="00B050"/>
                </a:solidFill>
                <a:latin typeface="Bell MT" panose="02020503060305020303" pitchFamily="18" charset="0"/>
              </a:rPr>
              <a:t>algoCrypt</a:t>
            </a:r>
            <a:r>
              <a:rPr lang="de-DE" sz="1800" i="1" dirty="0">
                <a:latin typeface="Bell MT" panose="02020503060305020303" pitchFamily="18" charset="0"/>
              </a:rPr>
              <a:t> -b </a:t>
            </a:r>
            <a:r>
              <a:rPr lang="de-DE" sz="1800" i="1" dirty="0">
                <a:solidFill>
                  <a:srgbClr val="008FEA"/>
                </a:solidFill>
                <a:latin typeface="Bell MT" panose="02020503060305020303" pitchFamily="18" charset="0"/>
              </a:rPr>
              <a:t>taille </a:t>
            </a:r>
            <a:r>
              <a:rPr lang="de-DE" sz="1800" i="1" dirty="0">
                <a:latin typeface="Bell MT" panose="02020503060305020303" pitchFamily="18" charset="0"/>
              </a:rPr>
              <a:t>–f </a:t>
            </a:r>
            <a:r>
              <a:rPr lang="de-DE" sz="1800" i="1" dirty="0">
                <a:solidFill>
                  <a:srgbClr val="FFC000"/>
                </a:solidFill>
                <a:latin typeface="Bell MT" panose="02020503060305020303" pitchFamily="18" charset="0"/>
              </a:rPr>
              <a:t>file</a:t>
            </a:r>
            <a:endParaRPr lang="fr-FR" sz="1800" dirty="0">
              <a:solidFill>
                <a:srgbClr val="FFC000"/>
              </a:solidFill>
            </a:endParaRPr>
          </a:p>
        </p:txBody>
      </p:sp>
      <p:sp>
        <p:nvSpPr>
          <p:cNvPr id="133" name="Google Shape;133;p19"/>
          <p:cNvSpPr txBox="1">
            <a:spLocks noGrp="1"/>
          </p:cNvSpPr>
          <p:nvPr>
            <p:ph type="title"/>
          </p:nvPr>
        </p:nvSpPr>
        <p:spPr>
          <a:xfrm>
            <a:off x="786150" y="-168487"/>
            <a:ext cx="7571700" cy="1025081"/>
          </a:xfrm>
          <a:prstGeom prst="rect">
            <a:avLst/>
          </a:prstGeom>
        </p:spPr>
        <p:txBody>
          <a:bodyPr spcFirstLastPara="1" wrap="square" lIns="91425" tIns="91425" rIns="91425" bIns="91425" anchor="b" anchorCtr="0">
            <a:noAutofit/>
          </a:bodyPr>
          <a:lstStyle/>
          <a:p>
            <a:pPr lvl="0"/>
            <a:br>
              <a:rPr lang="fr-FR" dirty="0"/>
            </a:br>
            <a:r>
              <a:rPr lang="fr-FR" sz="1800" dirty="0"/>
              <a:t>Génération d'une paire de clés</a:t>
            </a:r>
            <a:endParaRP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algn="ctr"/>
            <a:r>
              <a:rPr lang="en-US" sz="1400" u="none" dirty="0" err="1">
                <a:solidFill>
                  <a:srgbClr val="CFD8DC"/>
                </a:solidFill>
                <a:latin typeface="Times New Roman" panose="02020603050405020304" pitchFamily="18" charset="0"/>
                <a:cs typeface="Times New Roman" panose="02020603050405020304" pitchFamily="18" charset="0"/>
              </a:rPr>
              <a:t>Authentification</a:t>
            </a:r>
            <a:r>
              <a:rPr lang="en-US" sz="1400" u="none" dirty="0">
                <a:solidFill>
                  <a:srgbClr val="CFD8DC"/>
                </a:solidFill>
                <a:latin typeface="Times New Roman" panose="02020603050405020304" pitchFamily="18" charset="0"/>
                <a:cs typeface="Times New Roman" panose="02020603050405020304" pitchFamily="18" charset="0"/>
              </a:rPr>
              <a:t> a </a:t>
            </a:r>
            <a:r>
              <a:rPr lang="en-US" sz="1400" u="none" dirty="0" err="1">
                <a:solidFill>
                  <a:srgbClr val="CFD8DC"/>
                </a:solidFill>
                <a:latin typeface="Times New Roman" panose="02020603050405020304" pitchFamily="18" charset="0"/>
                <a:cs typeface="Times New Roman" panose="02020603050405020304" pitchFamily="18" charset="0"/>
              </a:rPr>
              <a:t>clé</a:t>
            </a:r>
            <a:r>
              <a:rPr lang="en-US" sz="1400" u="none" dirty="0">
                <a:solidFill>
                  <a:srgbClr val="CFD8DC"/>
                </a:solidFill>
                <a:latin typeface="Times New Roman" panose="02020603050405020304" pitchFamily="18" charset="0"/>
                <a:cs typeface="Times New Roman" panose="02020603050405020304" pitchFamily="18" charset="0"/>
              </a:rPr>
              <a:t> </a:t>
            </a:r>
            <a:r>
              <a:rPr lang="en-US" sz="1400" u="none" dirty="0" err="1">
                <a:solidFill>
                  <a:srgbClr val="CFD8DC"/>
                </a:solidFill>
                <a:latin typeface="Times New Roman" panose="02020603050405020304" pitchFamily="18" charset="0"/>
                <a:cs typeface="Times New Roman" panose="02020603050405020304" pitchFamily="18" charset="0"/>
              </a:rPr>
              <a:t>publique</a:t>
            </a:r>
            <a:endParaRPr lang="fr-FR" dirty="0">
              <a:solidFill>
                <a:srgbClr val="CFD8DC"/>
              </a:solidFill>
            </a:endParaRPr>
          </a:p>
        </p:txBody>
      </p:sp>
      <p:sp>
        <p:nvSpPr>
          <p:cNvPr id="7" name="TextBox 6">
            <a:extLst>
              <a:ext uri="{FF2B5EF4-FFF2-40B4-BE49-F238E27FC236}">
                <a16:creationId xmlns:a16="http://schemas.microsoft.com/office/drawing/2014/main" id="{279914D9-7CBB-E888-CFF8-D913474A1B5C}"/>
              </a:ext>
            </a:extLst>
          </p:cNvPr>
          <p:cNvSpPr txBox="1"/>
          <p:nvPr/>
        </p:nvSpPr>
        <p:spPr>
          <a:xfrm>
            <a:off x="-2618" y="5182"/>
            <a:ext cx="9144000" cy="307777"/>
          </a:xfrm>
          <a:prstGeom prst="rect">
            <a:avLst/>
          </a:prstGeom>
          <a:noFill/>
        </p:spPr>
        <p:txBody>
          <a:bodyPr wrap="square">
            <a:spAutoFit/>
          </a:bodyPr>
          <a:lstStyle/>
          <a:p>
            <a:pPr algn="ctr"/>
            <a:r>
              <a:rPr lang="en-US" sz="1400" u="none" dirty="0" err="1">
                <a:solidFill>
                  <a:schemeClr val="bg1">
                    <a:lumMod val="50000"/>
                  </a:schemeClr>
                </a:solidFill>
                <a:latin typeface="Times New Roman" panose="02020603050405020304" pitchFamily="18" charset="0"/>
                <a:cs typeface="Times New Roman" panose="02020603050405020304" pitchFamily="18" charset="0"/>
              </a:rPr>
              <a:t>Authentification</a:t>
            </a:r>
            <a:r>
              <a:rPr lang="en-US" sz="1400" u="none" dirty="0">
                <a:solidFill>
                  <a:schemeClr val="bg1">
                    <a:lumMod val="50000"/>
                  </a:schemeClr>
                </a:solidFill>
                <a:latin typeface="Times New Roman" panose="02020603050405020304" pitchFamily="18" charset="0"/>
                <a:cs typeface="Times New Roman" panose="02020603050405020304" pitchFamily="18" charset="0"/>
              </a:rPr>
              <a:t> à </a:t>
            </a:r>
            <a:r>
              <a:rPr lang="en-US" sz="1400" u="none" dirty="0" err="1">
                <a:solidFill>
                  <a:schemeClr val="bg1">
                    <a:lumMod val="50000"/>
                  </a:schemeClr>
                </a:solidFill>
                <a:latin typeface="Times New Roman" panose="02020603050405020304" pitchFamily="18" charset="0"/>
                <a:cs typeface="Times New Roman" panose="02020603050405020304" pitchFamily="18" charset="0"/>
              </a:rPr>
              <a:t>clé</a:t>
            </a:r>
            <a:r>
              <a:rPr lang="en-US" sz="1400" u="none" dirty="0">
                <a:solidFill>
                  <a:schemeClr val="bg1">
                    <a:lumMod val="50000"/>
                  </a:schemeClr>
                </a:solidFill>
                <a:latin typeface="Times New Roman" panose="02020603050405020304" pitchFamily="18" charset="0"/>
                <a:cs typeface="Times New Roman" panose="02020603050405020304" pitchFamily="18" charset="0"/>
              </a:rPr>
              <a:t> </a:t>
            </a:r>
            <a:r>
              <a:rPr lang="en-US" sz="1400" u="none" dirty="0" err="1">
                <a:solidFill>
                  <a:schemeClr val="bg1">
                    <a:lumMod val="50000"/>
                  </a:schemeClr>
                </a:solidFill>
                <a:latin typeface="Times New Roman" panose="02020603050405020304" pitchFamily="18" charset="0"/>
                <a:cs typeface="Times New Roman" panose="02020603050405020304" pitchFamily="18" charset="0"/>
              </a:rPr>
              <a:t>publique</a:t>
            </a:r>
            <a:endParaRPr lang="fr-FR" dirty="0">
              <a:solidFill>
                <a:schemeClr val="bg1">
                  <a:lumMod val="50000"/>
                </a:schemeClr>
              </a:solidFill>
            </a:endParaRPr>
          </a:p>
        </p:txBody>
      </p:sp>
      <p:pic>
        <p:nvPicPr>
          <p:cNvPr id="3" name="Picture 2">
            <a:extLst>
              <a:ext uri="{FF2B5EF4-FFF2-40B4-BE49-F238E27FC236}">
                <a16:creationId xmlns:a16="http://schemas.microsoft.com/office/drawing/2014/main" id="{328D53C2-9447-0495-FC24-353671E48525}"/>
              </a:ext>
            </a:extLst>
          </p:cNvPr>
          <p:cNvPicPr>
            <a:picLocks noChangeAspect="1"/>
          </p:cNvPicPr>
          <p:nvPr/>
        </p:nvPicPr>
        <p:blipFill rotWithShape="1">
          <a:blip r:embed="rId3"/>
          <a:srcRect t="635" b="-1"/>
          <a:stretch/>
        </p:blipFill>
        <p:spPr>
          <a:xfrm>
            <a:off x="2360908" y="2015447"/>
            <a:ext cx="5017569" cy="2856397"/>
          </a:xfrm>
          <a:prstGeom prst="roundRect">
            <a:avLst>
              <a:gd name="adj" fmla="val 3951"/>
            </a:avLst>
          </a:prstGeom>
          <a:solidFill>
            <a:srgbClr val="FFFFFF">
              <a:shade val="85000"/>
            </a:srgbClr>
          </a:solidFill>
          <a:ln>
            <a:noFill/>
          </a:ln>
          <a:effectLst>
            <a:reflection blurRad="12700" stA="38000" endPos="28000" dist="5000" dir="5400000" sy="-100000" algn="bl" rotWithShape="0"/>
          </a:effectLst>
        </p:spPr>
      </p:pic>
      <p:sp>
        <p:nvSpPr>
          <p:cNvPr id="25" name="Rectangle: Rounded Corners 24">
            <a:extLst>
              <a:ext uri="{FF2B5EF4-FFF2-40B4-BE49-F238E27FC236}">
                <a16:creationId xmlns:a16="http://schemas.microsoft.com/office/drawing/2014/main" id="{2363DC11-39EC-128B-5758-A8BDA9EE07AD}"/>
              </a:ext>
            </a:extLst>
          </p:cNvPr>
          <p:cNvSpPr/>
          <p:nvPr/>
        </p:nvSpPr>
        <p:spPr>
          <a:xfrm>
            <a:off x="2360908" y="3091934"/>
            <a:ext cx="2968116" cy="205987"/>
          </a:xfrm>
          <a:prstGeom prst="roundRect">
            <a:avLst/>
          </a:prstGeom>
          <a:solidFill>
            <a:srgbClr val="00B0F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98265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2">
                                            <p:txEl>
                                              <p:pRg st="0" end="0"/>
                                            </p:txEl>
                                          </p:spTgt>
                                        </p:tgtEl>
                                        <p:attrNameLst>
                                          <p:attrName>style.visibility</p:attrName>
                                        </p:attrNameLst>
                                      </p:cBhvr>
                                      <p:to>
                                        <p:strVal val="visible"/>
                                      </p:to>
                                    </p:set>
                                    <p:animEffect transition="in" filter="wipe(left)">
                                      <p:cBhvr>
                                        <p:cTn id="13" dur="500"/>
                                        <p:tgtEl>
                                          <p:spTgt spid="13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2">
                                            <p:txEl>
                                              <p:pRg st="1" end="1"/>
                                            </p:txEl>
                                          </p:spTgt>
                                        </p:tgtEl>
                                        <p:attrNameLst>
                                          <p:attrName>style.visibility</p:attrName>
                                        </p:attrNameLst>
                                      </p:cBhvr>
                                      <p:to>
                                        <p:strVal val="visible"/>
                                      </p:to>
                                    </p:set>
                                    <p:animEffect transition="in" filter="wipe(left)">
                                      <p:cBhvr>
                                        <p:cTn id="18" dur="500"/>
                                        <p:tgtEl>
                                          <p:spTgt spid="13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2" grpId="0" uiExpand="1" build="p"/>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7" name="Rectangle 6">
            <a:extLst>
              <a:ext uri="{FF2B5EF4-FFF2-40B4-BE49-F238E27FC236}">
                <a16:creationId xmlns:a16="http://schemas.microsoft.com/office/drawing/2014/main" id="{BFAED2DE-E838-414E-76A7-2AD502BB60CE}"/>
              </a:ext>
            </a:extLst>
          </p:cNvPr>
          <p:cNvSpPr/>
          <p:nvPr/>
        </p:nvSpPr>
        <p:spPr>
          <a:xfrm>
            <a:off x="-109298" y="-603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2" name="Google Shape;132;p19"/>
          <p:cNvSpPr txBox="1">
            <a:spLocks noGrp="1"/>
          </p:cNvSpPr>
          <p:nvPr>
            <p:ph type="body" idx="1"/>
          </p:nvPr>
        </p:nvSpPr>
        <p:spPr>
          <a:xfrm>
            <a:off x="211087" y="922212"/>
            <a:ext cx="8536674" cy="88420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fr-FR" sz="1800" dirty="0"/>
              <a:t>D’</a:t>
            </a:r>
            <a:r>
              <a:rPr lang="fr-FR" sz="1800" dirty="0" err="1"/>
              <a:t>apres</a:t>
            </a:r>
            <a:r>
              <a:rPr lang="fr-FR" sz="1800" dirty="0"/>
              <a:t>, on utilise la commande suivante pour affiche la clé publique:</a:t>
            </a:r>
          </a:p>
          <a:p>
            <a:pPr marL="0" lvl="0" indent="0" algn="just" rtl="0">
              <a:spcBef>
                <a:spcPts val="600"/>
              </a:spcBef>
              <a:spcAft>
                <a:spcPts val="0"/>
              </a:spcAft>
              <a:buNone/>
            </a:pPr>
            <a:r>
              <a:rPr lang="de-DE" sz="1800" i="1" dirty="0">
                <a:solidFill>
                  <a:srgbClr val="FF0000"/>
                </a:solidFill>
                <a:latin typeface="Bell MT" panose="02020503060305020303" pitchFamily="18" charset="0"/>
              </a:rPr>
              <a:t>cat</a:t>
            </a:r>
            <a:r>
              <a:rPr lang="de-DE" sz="1800" i="1" dirty="0">
                <a:latin typeface="Bell MT" panose="02020503060305020303" pitchFamily="18" charset="0"/>
              </a:rPr>
              <a:t> </a:t>
            </a:r>
            <a:r>
              <a:rPr lang="de-DE" sz="1800" i="1" dirty="0">
                <a:solidFill>
                  <a:schemeClr val="bg1">
                    <a:lumMod val="50000"/>
                  </a:schemeClr>
                </a:solidFill>
                <a:latin typeface="Bell MT" panose="02020503060305020303" pitchFamily="18" charset="0"/>
              </a:rPr>
              <a:t>publicKey</a:t>
            </a: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algn="ctr"/>
            <a:r>
              <a:rPr lang="en-US" sz="1400" u="none" dirty="0" err="1">
                <a:solidFill>
                  <a:srgbClr val="CFD8DC"/>
                </a:solidFill>
                <a:latin typeface="Times New Roman" panose="02020603050405020304" pitchFamily="18" charset="0"/>
                <a:cs typeface="Times New Roman" panose="02020603050405020304" pitchFamily="18" charset="0"/>
              </a:rPr>
              <a:t>Authentification</a:t>
            </a:r>
            <a:r>
              <a:rPr lang="en-US" sz="1400" u="none" dirty="0">
                <a:solidFill>
                  <a:srgbClr val="CFD8DC"/>
                </a:solidFill>
                <a:latin typeface="Times New Roman" panose="02020603050405020304" pitchFamily="18" charset="0"/>
                <a:cs typeface="Times New Roman" panose="02020603050405020304" pitchFamily="18" charset="0"/>
              </a:rPr>
              <a:t> a </a:t>
            </a:r>
            <a:r>
              <a:rPr lang="en-US" sz="1400" u="none" dirty="0" err="1">
                <a:solidFill>
                  <a:srgbClr val="CFD8DC"/>
                </a:solidFill>
                <a:latin typeface="Times New Roman" panose="02020603050405020304" pitchFamily="18" charset="0"/>
                <a:cs typeface="Times New Roman" panose="02020603050405020304" pitchFamily="18" charset="0"/>
              </a:rPr>
              <a:t>clé</a:t>
            </a:r>
            <a:r>
              <a:rPr lang="en-US" sz="1400" u="none" dirty="0">
                <a:solidFill>
                  <a:srgbClr val="CFD8DC"/>
                </a:solidFill>
                <a:latin typeface="Times New Roman" panose="02020603050405020304" pitchFamily="18" charset="0"/>
                <a:cs typeface="Times New Roman" panose="02020603050405020304" pitchFamily="18" charset="0"/>
              </a:rPr>
              <a:t> </a:t>
            </a:r>
            <a:r>
              <a:rPr lang="en-US" sz="1400" u="none" dirty="0" err="1">
                <a:solidFill>
                  <a:srgbClr val="CFD8DC"/>
                </a:solidFill>
                <a:latin typeface="Times New Roman" panose="02020603050405020304" pitchFamily="18" charset="0"/>
                <a:cs typeface="Times New Roman" panose="02020603050405020304" pitchFamily="18" charset="0"/>
              </a:rPr>
              <a:t>publique</a:t>
            </a:r>
            <a:endParaRPr lang="fr-FR" dirty="0">
              <a:solidFill>
                <a:srgbClr val="CFD8DC"/>
              </a:solidFill>
            </a:endParaRPr>
          </a:p>
        </p:txBody>
      </p:sp>
      <p:sp>
        <p:nvSpPr>
          <p:cNvPr id="8" name="TextBox 7">
            <a:extLst>
              <a:ext uri="{FF2B5EF4-FFF2-40B4-BE49-F238E27FC236}">
                <a16:creationId xmlns:a16="http://schemas.microsoft.com/office/drawing/2014/main" id="{143B6848-4091-BBB4-54E4-6A308AEF2D14}"/>
              </a:ext>
            </a:extLst>
          </p:cNvPr>
          <p:cNvSpPr txBox="1"/>
          <p:nvPr/>
        </p:nvSpPr>
        <p:spPr>
          <a:xfrm>
            <a:off x="201001" y="3095621"/>
            <a:ext cx="3624123" cy="1200329"/>
          </a:xfrm>
          <a:prstGeom prst="rect">
            <a:avLst/>
          </a:prstGeom>
          <a:noFill/>
        </p:spPr>
        <p:txBody>
          <a:bodyPr wrap="square">
            <a:spAutoFit/>
          </a:bodyPr>
          <a:lstStyle/>
          <a:p>
            <a:pPr algn="just">
              <a:spcBef>
                <a:spcPts val="600"/>
              </a:spcBef>
            </a:pPr>
            <a:r>
              <a:rPr lang="fr-FR" sz="1800" dirty="0">
                <a:latin typeface="Source Sans Pro" panose="020B0503030403020204" pitchFamily="34" charset="0"/>
                <a:ea typeface="Source Sans Pro" panose="020B0503030403020204" pitchFamily="34" charset="0"/>
              </a:rPr>
              <a:t>Ou bien, on ajoute la commande </a:t>
            </a:r>
            <a:r>
              <a:rPr lang="de-DE" sz="1800" i="1" dirty="0">
                <a:solidFill>
                  <a:srgbClr val="FF0000"/>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ssh-copy-id</a:t>
            </a:r>
            <a:r>
              <a:rPr lang="de-DE" sz="1800" i="1" dirty="0">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 </a:t>
            </a:r>
            <a:r>
              <a:rPr lang="de-DE" sz="1800" i="1" dirty="0">
                <a:solidFill>
                  <a:srgbClr val="00B050"/>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serverName</a:t>
            </a:r>
            <a:r>
              <a:rPr lang="de-DE" sz="1800" i="1" dirty="0">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a:t>
            </a:r>
            <a:r>
              <a:rPr lang="de-DE" sz="1800" i="1" dirty="0">
                <a:solidFill>
                  <a:srgbClr val="0070C0"/>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serverDns</a:t>
            </a:r>
            <a:r>
              <a:rPr lang="fr-FR" sz="1800" dirty="0">
                <a:latin typeface="Source Sans Pro" panose="020B0503030403020204" pitchFamily="34" charset="0"/>
                <a:ea typeface="Source Sans Pro" panose="020B0503030403020204" pitchFamily="34" charset="0"/>
              </a:rPr>
              <a:t> pour mettre la clé publique dans la machine serveur</a:t>
            </a:r>
          </a:p>
        </p:txBody>
      </p:sp>
      <p:sp>
        <p:nvSpPr>
          <p:cNvPr id="18" name="TextBox 17">
            <a:extLst>
              <a:ext uri="{FF2B5EF4-FFF2-40B4-BE49-F238E27FC236}">
                <a16:creationId xmlns:a16="http://schemas.microsoft.com/office/drawing/2014/main" id="{0248BEF6-AE8A-4F90-4555-32290E5C13D4}"/>
              </a:ext>
            </a:extLst>
          </p:cNvPr>
          <p:cNvSpPr txBox="1"/>
          <p:nvPr/>
        </p:nvSpPr>
        <p:spPr>
          <a:xfrm>
            <a:off x="211086" y="2320968"/>
            <a:ext cx="8741998" cy="369332"/>
          </a:xfrm>
          <a:prstGeom prst="rect">
            <a:avLst/>
          </a:prstGeom>
          <a:noFill/>
        </p:spPr>
        <p:txBody>
          <a:bodyPr wrap="square">
            <a:spAutoFit/>
          </a:bodyPr>
          <a:lstStyle/>
          <a:p>
            <a:r>
              <a:rPr lang="fr-FR" sz="1800" dirty="0">
                <a:latin typeface="Source Sans Pro" panose="020B0503030403020204" pitchFamily="34" charset="0"/>
                <a:ea typeface="Source Sans Pro" panose="020B0503030403020204" pitchFamily="34" charset="0"/>
              </a:rPr>
              <a:t>Copiez la clé publique et collez-la dans le fichier </a:t>
            </a:r>
            <a:r>
              <a:rPr lang="fr-FR" sz="1800" dirty="0">
                <a:effectLst>
                  <a:outerShdw blurRad="38100" dist="38100" dir="2700000" algn="tl">
                    <a:srgbClr val="000000">
                      <a:alpha val="43137"/>
                    </a:srgbClr>
                  </a:outerShdw>
                </a:effectLst>
                <a:latin typeface="Bell MT" panose="02020503060305020303" pitchFamily="18" charset="0"/>
                <a:ea typeface="Source Sans Pro" panose="020B0503030403020204" pitchFamily="34" charset="0"/>
              </a:rPr>
              <a:t>. </a:t>
            </a:r>
            <a:r>
              <a:rPr lang="fr-FR" sz="1800" dirty="0" err="1">
                <a:effectLst>
                  <a:outerShdw blurRad="38100" dist="38100" dir="2700000" algn="tl">
                    <a:srgbClr val="000000">
                      <a:alpha val="43137"/>
                    </a:srgbClr>
                  </a:outerShdw>
                </a:effectLst>
                <a:latin typeface="Bell MT" panose="02020503060305020303" pitchFamily="18" charset="0"/>
                <a:ea typeface="Source Sans Pro" panose="020B0503030403020204" pitchFamily="34" charset="0"/>
              </a:rPr>
              <a:t>ssh</a:t>
            </a:r>
            <a:r>
              <a:rPr lang="fr-FR" sz="1800" dirty="0">
                <a:effectLst>
                  <a:outerShdw blurRad="38100" dist="38100" dir="2700000" algn="tl">
                    <a:srgbClr val="000000">
                      <a:alpha val="43137"/>
                    </a:srgbClr>
                  </a:outerShdw>
                </a:effectLst>
                <a:latin typeface="Bell MT" panose="02020503060305020303" pitchFamily="18" charset="0"/>
                <a:ea typeface="Source Sans Pro" panose="020B0503030403020204" pitchFamily="34" charset="0"/>
              </a:rPr>
              <a:t>/</a:t>
            </a:r>
            <a:r>
              <a:rPr lang="fr-FR" sz="1800" dirty="0" err="1">
                <a:effectLst>
                  <a:outerShdw blurRad="38100" dist="38100" dir="2700000" algn="tl">
                    <a:srgbClr val="000000">
                      <a:alpha val="43137"/>
                    </a:srgbClr>
                  </a:outerShdw>
                </a:effectLst>
                <a:latin typeface="Bell MT" panose="02020503060305020303" pitchFamily="18" charset="0"/>
                <a:ea typeface="Source Sans Pro" panose="020B0503030403020204" pitchFamily="34" charset="0"/>
              </a:rPr>
              <a:t>authorized_keys</a:t>
            </a:r>
            <a:r>
              <a:rPr lang="fr-FR" sz="1800" dirty="0">
                <a:effectLst>
                  <a:outerShdw blurRad="38100" dist="38100" dir="2700000" algn="tl">
                    <a:srgbClr val="000000">
                      <a:alpha val="43137"/>
                    </a:srgbClr>
                  </a:outerShdw>
                </a:effectLst>
                <a:latin typeface="Bell MT" panose="02020503060305020303" pitchFamily="18" charset="0"/>
                <a:ea typeface="Source Sans Pro" panose="020B0503030403020204" pitchFamily="34" charset="0"/>
              </a:rPr>
              <a:t> </a:t>
            </a:r>
            <a:r>
              <a:rPr lang="fr-FR" sz="1800" dirty="0">
                <a:latin typeface="Source Sans Pro" panose="020B0503030403020204" pitchFamily="34" charset="0"/>
                <a:ea typeface="Source Sans Pro" panose="020B0503030403020204" pitchFamily="34" charset="0"/>
              </a:rPr>
              <a:t>du serveur.</a:t>
            </a:r>
          </a:p>
        </p:txBody>
      </p:sp>
      <p:pic>
        <p:nvPicPr>
          <p:cNvPr id="6" name="Picture 5">
            <a:extLst>
              <a:ext uri="{FF2B5EF4-FFF2-40B4-BE49-F238E27FC236}">
                <a16:creationId xmlns:a16="http://schemas.microsoft.com/office/drawing/2014/main" id="{C4CC9D19-F27B-2F5A-D5D5-D4D8729C52B7}"/>
              </a:ext>
            </a:extLst>
          </p:cNvPr>
          <p:cNvPicPr>
            <a:picLocks noChangeAspect="1"/>
          </p:cNvPicPr>
          <p:nvPr/>
        </p:nvPicPr>
        <p:blipFill rotWithShape="1">
          <a:blip r:embed="rId3"/>
          <a:srcRect t="1695"/>
          <a:stretch/>
        </p:blipFill>
        <p:spPr>
          <a:xfrm>
            <a:off x="2631517" y="1414482"/>
            <a:ext cx="3880966" cy="824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2F5F7D8D-D686-10BC-F0D1-ECF6DB558E72}"/>
              </a:ext>
            </a:extLst>
          </p:cNvPr>
          <p:cNvPicPr>
            <a:picLocks noChangeAspect="1"/>
          </p:cNvPicPr>
          <p:nvPr/>
        </p:nvPicPr>
        <p:blipFill rotWithShape="1">
          <a:blip r:embed="rId4"/>
          <a:srcRect t="2294"/>
          <a:stretch/>
        </p:blipFill>
        <p:spPr>
          <a:xfrm>
            <a:off x="4361633" y="2779059"/>
            <a:ext cx="3542531" cy="1219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2B7F667F-D0DF-9868-8607-B0DFB3AB589A}"/>
              </a:ext>
            </a:extLst>
          </p:cNvPr>
          <p:cNvPicPr>
            <a:picLocks noChangeAspect="1"/>
          </p:cNvPicPr>
          <p:nvPr/>
        </p:nvPicPr>
        <p:blipFill rotWithShape="1">
          <a:blip r:embed="rId5"/>
          <a:srcRect t="78086" r="484" b="1"/>
          <a:stretch/>
        </p:blipFill>
        <p:spPr>
          <a:xfrm>
            <a:off x="4361633" y="4019223"/>
            <a:ext cx="3545706" cy="432707"/>
          </a:xfrm>
          <a:prstGeom prst="roundRect">
            <a:avLst>
              <a:gd name="adj" fmla="val 16298"/>
            </a:avLst>
          </a:prstGeom>
          <a:solidFill>
            <a:srgbClr val="FFFFFF">
              <a:shade val="85000"/>
            </a:srgbClr>
          </a:solidFill>
          <a:ln>
            <a:noFill/>
          </a:ln>
          <a:effectLst>
            <a:reflection blurRad="12700" stA="38000" endPos="28000" dist="5000" dir="5400000" sy="-100000" algn="bl" rotWithShape="0"/>
          </a:effectLst>
        </p:spPr>
      </p:pic>
      <p:sp>
        <p:nvSpPr>
          <p:cNvPr id="10" name="Google Shape;133;p19">
            <a:extLst>
              <a:ext uri="{FF2B5EF4-FFF2-40B4-BE49-F238E27FC236}">
                <a16:creationId xmlns:a16="http://schemas.microsoft.com/office/drawing/2014/main" id="{B3920BEF-561E-7B81-2CB4-C834C3AAC8B6}"/>
              </a:ext>
            </a:extLst>
          </p:cNvPr>
          <p:cNvSpPr txBox="1">
            <a:spLocks/>
          </p:cNvSpPr>
          <p:nvPr/>
        </p:nvSpPr>
        <p:spPr>
          <a:xfrm>
            <a:off x="786150" y="-168486"/>
            <a:ext cx="7571700" cy="10250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br>
              <a:rPr lang="fr-FR" dirty="0"/>
            </a:br>
            <a:r>
              <a:rPr lang="fr-FR" sz="1800" dirty="0"/>
              <a:t>Mettre la clé dans le serveur</a:t>
            </a:r>
            <a:endParaRPr lang="fr-FR" dirty="0"/>
          </a:p>
        </p:txBody>
      </p:sp>
      <p:sp>
        <p:nvSpPr>
          <p:cNvPr id="14" name="TextBox 13">
            <a:extLst>
              <a:ext uri="{FF2B5EF4-FFF2-40B4-BE49-F238E27FC236}">
                <a16:creationId xmlns:a16="http://schemas.microsoft.com/office/drawing/2014/main" id="{61BD0A67-70ED-A4F9-08C3-F4E85F8C9429}"/>
              </a:ext>
            </a:extLst>
          </p:cNvPr>
          <p:cNvSpPr txBox="1"/>
          <p:nvPr/>
        </p:nvSpPr>
        <p:spPr>
          <a:xfrm>
            <a:off x="-2618" y="5182"/>
            <a:ext cx="9144000" cy="307777"/>
          </a:xfrm>
          <a:prstGeom prst="rect">
            <a:avLst/>
          </a:prstGeom>
          <a:noFill/>
        </p:spPr>
        <p:txBody>
          <a:bodyPr wrap="square">
            <a:spAutoFit/>
          </a:bodyPr>
          <a:lstStyle/>
          <a:p>
            <a:pPr algn="ctr"/>
            <a:r>
              <a:rPr lang="en-US" sz="1400" u="none" dirty="0" err="1">
                <a:solidFill>
                  <a:schemeClr val="bg1">
                    <a:lumMod val="50000"/>
                  </a:schemeClr>
                </a:solidFill>
                <a:latin typeface="Times New Roman" panose="02020603050405020304" pitchFamily="18" charset="0"/>
                <a:cs typeface="Times New Roman" panose="02020603050405020304" pitchFamily="18" charset="0"/>
              </a:rPr>
              <a:t>Authentification</a:t>
            </a:r>
            <a:r>
              <a:rPr lang="en-US" sz="1400" u="none" dirty="0">
                <a:solidFill>
                  <a:schemeClr val="bg1">
                    <a:lumMod val="50000"/>
                  </a:schemeClr>
                </a:solidFill>
                <a:latin typeface="Times New Roman" panose="02020603050405020304" pitchFamily="18" charset="0"/>
                <a:cs typeface="Times New Roman" panose="02020603050405020304" pitchFamily="18" charset="0"/>
              </a:rPr>
              <a:t> à </a:t>
            </a:r>
            <a:r>
              <a:rPr lang="en-US" sz="1400" u="none" dirty="0" err="1">
                <a:solidFill>
                  <a:schemeClr val="bg1">
                    <a:lumMod val="50000"/>
                  </a:schemeClr>
                </a:solidFill>
                <a:latin typeface="Times New Roman" panose="02020603050405020304" pitchFamily="18" charset="0"/>
                <a:cs typeface="Times New Roman" panose="02020603050405020304" pitchFamily="18" charset="0"/>
              </a:rPr>
              <a:t>clé</a:t>
            </a:r>
            <a:r>
              <a:rPr lang="en-US" sz="1400" u="none" dirty="0">
                <a:solidFill>
                  <a:schemeClr val="bg1">
                    <a:lumMod val="50000"/>
                  </a:schemeClr>
                </a:solidFill>
                <a:latin typeface="Times New Roman" panose="02020603050405020304" pitchFamily="18" charset="0"/>
                <a:cs typeface="Times New Roman" panose="02020603050405020304" pitchFamily="18" charset="0"/>
              </a:rPr>
              <a:t> </a:t>
            </a:r>
            <a:r>
              <a:rPr lang="en-US" sz="1400" u="none" dirty="0" err="1">
                <a:solidFill>
                  <a:schemeClr val="bg1">
                    <a:lumMod val="50000"/>
                  </a:schemeClr>
                </a:solidFill>
                <a:latin typeface="Times New Roman" panose="02020603050405020304" pitchFamily="18" charset="0"/>
                <a:cs typeface="Times New Roman" panose="02020603050405020304" pitchFamily="18" charset="0"/>
              </a:rPr>
              <a:t>publique</a:t>
            </a:r>
            <a:endParaRPr lang="fr-FR" dirty="0">
              <a:solidFill>
                <a:schemeClr val="bg1">
                  <a:lumMod val="50000"/>
                </a:schemeClr>
              </a:solidFill>
            </a:endParaRPr>
          </a:p>
        </p:txBody>
      </p:sp>
    </p:spTree>
    <p:extLst>
      <p:ext uri="{BB962C8B-B14F-4D97-AF65-F5344CB8AC3E}">
        <p14:creationId xmlns:p14="http://schemas.microsoft.com/office/powerpoint/2010/main" val="6943587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Effect transition="in" filter="wipe(left)">
                                      <p:cBhvr>
                                        <p:cTn id="7" dur="500"/>
                                        <p:tgtEl>
                                          <p:spTgt spid="132">
                                            <p:txEl>
                                              <p:pRg st="0" end="0"/>
                                            </p:txEl>
                                          </p:spTgt>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32">
                                            <p:txEl>
                                              <p:pRg st="1" end="1"/>
                                            </p:txEl>
                                          </p:spTgt>
                                        </p:tgtEl>
                                        <p:attrNameLst>
                                          <p:attrName>style.visibility</p:attrName>
                                        </p:attrNameLst>
                                      </p:cBhvr>
                                      <p:to>
                                        <p:strVal val="visible"/>
                                      </p:to>
                                    </p:set>
                                    <p:animEffect transition="in" filter="wipe(left)">
                                      <p:cBhvr>
                                        <p:cTn id="10" dur="500"/>
                                        <p:tgtEl>
                                          <p:spTgt spid="13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1" fill="hold" nodeType="with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uiExpand="1" build="p"/>
      <p:bldP spid="8"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1" name="Rectangle 20">
            <a:extLst>
              <a:ext uri="{FF2B5EF4-FFF2-40B4-BE49-F238E27FC236}">
                <a16:creationId xmlns:a16="http://schemas.microsoft.com/office/drawing/2014/main" id="{F7C6E30D-B56E-F360-1B8C-FF4D4147FA47}"/>
              </a:ext>
            </a:extLst>
          </p:cNvPr>
          <p:cNvSpPr/>
          <p:nvPr/>
        </p:nvSpPr>
        <p:spPr>
          <a:xfrm>
            <a:off x="-109298" y="-6034"/>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2" name="Google Shape;132;p19"/>
          <p:cNvSpPr txBox="1">
            <a:spLocks noGrp="1"/>
          </p:cNvSpPr>
          <p:nvPr>
            <p:ph type="body" idx="1"/>
          </p:nvPr>
        </p:nvSpPr>
        <p:spPr>
          <a:xfrm>
            <a:off x="190916" y="1036915"/>
            <a:ext cx="8052131" cy="901652"/>
          </a:xfrm>
          <a:prstGeom prst="rect">
            <a:avLst/>
          </a:prstGeom>
        </p:spPr>
        <p:txBody>
          <a:bodyPr spcFirstLastPara="1" wrap="square" lIns="91425" tIns="91425" rIns="91425" bIns="91425" anchor="t" anchorCtr="0">
            <a:noAutofit/>
          </a:bodyPr>
          <a:lstStyle/>
          <a:p>
            <a:pPr marL="0" lvl="0" indent="0" algn="just">
              <a:buNone/>
            </a:pPr>
            <a:r>
              <a:rPr lang="fr-FR" sz="1800" dirty="0"/>
              <a:t>on utilise la commande suivant:</a:t>
            </a:r>
          </a:p>
          <a:p>
            <a:pPr marL="0" lvl="0" indent="0" algn="just">
              <a:buNone/>
            </a:pPr>
            <a:r>
              <a:rPr lang="fr-FR" sz="1800" i="1" dirty="0">
                <a:solidFill>
                  <a:srgbClr val="FF0000"/>
                </a:solidFill>
                <a:latin typeface="Bell MT" panose="02020503060305020303" pitchFamily="18" charset="0"/>
              </a:rPr>
              <a:t>	</a:t>
            </a:r>
            <a:r>
              <a:rPr lang="fr-FR" sz="1800" i="1" dirty="0" err="1">
                <a:solidFill>
                  <a:srgbClr val="FF0000"/>
                </a:solidFill>
                <a:latin typeface="Bell MT" panose="02020503060305020303" pitchFamily="18" charset="0"/>
              </a:rPr>
              <a:t>ssh</a:t>
            </a:r>
            <a:r>
              <a:rPr lang="fr-FR" sz="1800" i="1" dirty="0">
                <a:latin typeface="Bell MT" panose="02020503060305020303" pitchFamily="18" charset="0"/>
              </a:rPr>
              <a:t> –i </a:t>
            </a:r>
            <a:r>
              <a:rPr lang="fr-FR" sz="1800" i="1" dirty="0" err="1">
                <a:solidFill>
                  <a:schemeClr val="bg1">
                    <a:lumMod val="50000"/>
                  </a:schemeClr>
                </a:solidFill>
                <a:latin typeface="Bell MT" panose="02020503060305020303" pitchFamily="18" charset="0"/>
              </a:rPr>
              <a:t>privatKey</a:t>
            </a:r>
            <a:r>
              <a:rPr lang="fr-FR" sz="1800" i="1" dirty="0">
                <a:latin typeface="Bell MT" panose="02020503060305020303" pitchFamily="18" charset="0"/>
              </a:rPr>
              <a:t> </a:t>
            </a:r>
            <a:r>
              <a:rPr lang="fr-FR" sz="1800" i="1" dirty="0" err="1">
                <a:solidFill>
                  <a:srgbClr val="00B050"/>
                </a:solidFill>
                <a:latin typeface="Bell MT" panose="02020503060305020303" pitchFamily="18" charset="0"/>
              </a:rPr>
              <a:t>serverName</a:t>
            </a:r>
            <a:r>
              <a:rPr lang="fr-FR" sz="1800" i="1" dirty="0" err="1">
                <a:solidFill>
                  <a:srgbClr val="0070C0"/>
                </a:solidFill>
                <a:latin typeface="Bell MT" panose="02020503060305020303" pitchFamily="18" charset="0"/>
              </a:rPr>
              <a:t>@serverIP</a:t>
            </a:r>
            <a:endParaRPr lang="fr-FR" sz="1800" i="1" dirty="0">
              <a:solidFill>
                <a:srgbClr val="0070C0"/>
              </a:solidFill>
              <a:latin typeface="Bell MT" panose="02020503060305020303" pitchFamily="18" charset="0"/>
            </a:endParaRP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algn="ctr"/>
            <a:r>
              <a:rPr lang="en-US" sz="1400" u="none" dirty="0" err="1">
                <a:solidFill>
                  <a:srgbClr val="CFD8DC"/>
                </a:solidFill>
                <a:latin typeface="Times New Roman" panose="02020603050405020304" pitchFamily="18" charset="0"/>
                <a:cs typeface="Times New Roman" panose="02020603050405020304" pitchFamily="18" charset="0"/>
              </a:rPr>
              <a:t>Authentification</a:t>
            </a:r>
            <a:r>
              <a:rPr lang="en-US" sz="1400" u="none" dirty="0">
                <a:solidFill>
                  <a:srgbClr val="CFD8DC"/>
                </a:solidFill>
                <a:latin typeface="Times New Roman" panose="02020603050405020304" pitchFamily="18" charset="0"/>
                <a:cs typeface="Times New Roman" panose="02020603050405020304" pitchFamily="18" charset="0"/>
              </a:rPr>
              <a:t> a </a:t>
            </a:r>
            <a:r>
              <a:rPr lang="en-US" sz="1400" u="none" dirty="0" err="1">
                <a:solidFill>
                  <a:srgbClr val="CFD8DC"/>
                </a:solidFill>
                <a:latin typeface="Times New Roman" panose="02020603050405020304" pitchFamily="18" charset="0"/>
                <a:cs typeface="Times New Roman" panose="02020603050405020304" pitchFamily="18" charset="0"/>
              </a:rPr>
              <a:t>clé</a:t>
            </a:r>
            <a:r>
              <a:rPr lang="en-US" sz="1400" u="none" dirty="0">
                <a:solidFill>
                  <a:srgbClr val="CFD8DC"/>
                </a:solidFill>
                <a:latin typeface="Times New Roman" panose="02020603050405020304" pitchFamily="18" charset="0"/>
                <a:cs typeface="Times New Roman" panose="02020603050405020304" pitchFamily="18" charset="0"/>
              </a:rPr>
              <a:t> </a:t>
            </a:r>
            <a:r>
              <a:rPr lang="en-US" sz="1400" u="none" dirty="0" err="1">
                <a:solidFill>
                  <a:srgbClr val="CFD8DC"/>
                </a:solidFill>
                <a:latin typeface="Times New Roman" panose="02020603050405020304" pitchFamily="18" charset="0"/>
                <a:cs typeface="Times New Roman" panose="02020603050405020304" pitchFamily="18" charset="0"/>
              </a:rPr>
              <a:t>publique</a:t>
            </a:r>
            <a:endParaRPr lang="fr-FR" dirty="0">
              <a:solidFill>
                <a:srgbClr val="CFD8DC"/>
              </a:solidFill>
            </a:endParaRPr>
          </a:p>
        </p:txBody>
      </p:sp>
      <p:sp>
        <p:nvSpPr>
          <p:cNvPr id="15" name="TextBox 14">
            <a:extLst>
              <a:ext uri="{FF2B5EF4-FFF2-40B4-BE49-F238E27FC236}">
                <a16:creationId xmlns:a16="http://schemas.microsoft.com/office/drawing/2014/main" id="{95DFB4BE-7E81-213F-E0D1-13FFEF0F399C}"/>
              </a:ext>
            </a:extLst>
          </p:cNvPr>
          <p:cNvSpPr txBox="1"/>
          <p:nvPr/>
        </p:nvSpPr>
        <p:spPr>
          <a:xfrm>
            <a:off x="2226668" y="4429119"/>
            <a:ext cx="4598894" cy="307777"/>
          </a:xfrm>
          <a:prstGeom prst="rect">
            <a:avLst/>
          </a:prstGeom>
          <a:noFill/>
        </p:spPr>
        <p:txBody>
          <a:bodyPr wrap="square">
            <a:spAutoFit/>
          </a:bodyPr>
          <a:lstStyle/>
          <a:p>
            <a:pPr algn="ctr"/>
            <a:r>
              <a:rPr lang="fr-FR" dirty="0"/>
              <a:t>Connecter sans </a:t>
            </a:r>
            <a:r>
              <a:rPr lang="fr-FR" dirty="0" err="1"/>
              <a:t>password</a:t>
            </a:r>
            <a:r>
              <a:rPr lang="fr-FR" dirty="0"/>
              <a:t> de serveur</a:t>
            </a:r>
          </a:p>
        </p:txBody>
      </p:sp>
      <p:pic>
        <p:nvPicPr>
          <p:cNvPr id="5" name="Picture 4">
            <a:extLst>
              <a:ext uri="{FF2B5EF4-FFF2-40B4-BE49-F238E27FC236}">
                <a16:creationId xmlns:a16="http://schemas.microsoft.com/office/drawing/2014/main" id="{5283EC73-D3CD-A740-8A0A-15029310C862}"/>
              </a:ext>
            </a:extLst>
          </p:cNvPr>
          <p:cNvPicPr>
            <a:picLocks noChangeAspect="1"/>
          </p:cNvPicPr>
          <p:nvPr/>
        </p:nvPicPr>
        <p:blipFill>
          <a:blip r:embed="rId3"/>
          <a:stretch>
            <a:fillRect/>
          </a:stretch>
        </p:blipFill>
        <p:spPr>
          <a:xfrm>
            <a:off x="190916" y="2246245"/>
            <a:ext cx="3943014" cy="599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B63B4A94-D063-9D4E-105A-AD063D4F7C18}"/>
              </a:ext>
            </a:extLst>
          </p:cNvPr>
          <p:cNvPicPr>
            <a:picLocks noChangeAspect="1"/>
          </p:cNvPicPr>
          <p:nvPr/>
        </p:nvPicPr>
        <p:blipFill rotWithShape="1">
          <a:blip r:embed="rId4"/>
          <a:srcRect t="3474" b="-1"/>
          <a:stretch/>
        </p:blipFill>
        <p:spPr>
          <a:xfrm>
            <a:off x="190916" y="3119419"/>
            <a:ext cx="3943014" cy="712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BD29F81C-23F5-B4D8-4142-8B859FFAC5C8}"/>
              </a:ext>
            </a:extLst>
          </p:cNvPr>
          <p:cNvPicPr>
            <a:picLocks noChangeAspect="1"/>
          </p:cNvPicPr>
          <p:nvPr/>
        </p:nvPicPr>
        <p:blipFill rotWithShape="1">
          <a:blip r:embed="rId5"/>
          <a:srcRect r="130"/>
          <a:stretch/>
        </p:blipFill>
        <p:spPr>
          <a:xfrm>
            <a:off x="4854055" y="2069503"/>
            <a:ext cx="3943014" cy="1943306"/>
          </a:xfrm>
          <a:prstGeom prst="roundRect">
            <a:avLst>
              <a:gd name="adj" fmla="val 4280"/>
            </a:avLst>
          </a:prstGeom>
          <a:solidFill>
            <a:srgbClr val="FFFFFF">
              <a:shade val="85000"/>
            </a:srgbClr>
          </a:solidFill>
          <a:ln>
            <a:noFill/>
          </a:ln>
          <a:effectLst>
            <a:reflection blurRad="12700" stA="38000" endPos="28000" dist="5000" dir="5400000" sy="-100000" algn="bl" rotWithShape="0"/>
          </a:effectLst>
        </p:spPr>
      </p:pic>
      <p:sp>
        <p:nvSpPr>
          <p:cNvPr id="8" name="Google Shape;133;p19">
            <a:extLst>
              <a:ext uri="{FF2B5EF4-FFF2-40B4-BE49-F238E27FC236}">
                <a16:creationId xmlns:a16="http://schemas.microsoft.com/office/drawing/2014/main" id="{E0FB8034-44F0-8DBD-D8DC-9105FE95144C}"/>
              </a:ext>
            </a:extLst>
          </p:cNvPr>
          <p:cNvSpPr txBox="1">
            <a:spLocks/>
          </p:cNvSpPr>
          <p:nvPr/>
        </p:nvSpPr>
        <p:spPr>
          <a:xfrm>
            <a:off x="786150" y="-168486"/>
            <a:ext cx="7571700" cy="10250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br>
              <a:rPr lang="fr-FR" dirty="0"/>
            </a:br>
            <a:r>
              <a:rPr lang="fr-FR" sz="1800" dirty="0"/>
              <a:t>Connexion avec l’authentification à clé publique</a:t>
            </a:r>
            <a:endParaRPr lang="fr-FR" dirty="0"/>
          </a:p>
        </p:txBody>
      </p:sp>
      <p:sp>
        <p:nvSpPr>
          <p:cNvPr id="10" name="TextBox 9">
            <a:extLst>
              <a:ext uri="{FF2B5EF4-FFF2-40B4-BE49-F238E27FC236}">
                <a16:creationId xmlns:a16="http://schemas.microsoft.com/office/drawing/2014/main" id="{967DA6F5-7148-C63E-5C3E-91A5C6676702}"/>
              </a:ext>
            </a:extLst>
          </p:cNvPr>
          <p:cNvSpPr txBox="1"/>
          <p:nvPr/>
        </p:nvSpPr>
        <p:spPr>
          <a:xfrm>
            <a:off x="-2618" y="5182"/>
            <a:ext cx="9144000" cy="307777"/>
          </a:xfrm>
          <a:prstGeom prst="rect">
            <a:avLst/>
          </a:prstGeom>
          <a:noFill/>
        </p:spPr>
        <p:txBody>
          <a:bodyPr wrap="square">
            <a:spAutoFit/>
          </a:bodyPr>
          <a:lstStyle/>
          <a:p>
            <a:pPr algn="ctr"/>
            <a:r>
              <a:rPr lang="en-US" sz="1400" u="none" dirty="0" err="1">
                <a:solidFill>
                  <a:schemeClr val="bg1">
                    <a:lumMod val="50000"/>
                  </a:schemeClr>
                </a:solidFill>
                <a:latin typeface="Times New Roman" panose="02020603050405020304" pitchFamily="18" charset="0"/>
                <a:cs typeface="Times New Roman" panose="02020603050405020304" pitchFamily="18" charset="0"/>
              </a:rPr>
              <a:t>Authentification</a:t>
            </a:r>
            <a:r>
              <a:rPr lang="en-US" sz="1400" u="none" dirty="0">
                <a:solidFill>
                  <a:schemeClr val="bg1">
                    <a:lumMod val="50000"/>
                  </a:schemeClr>
                </a:solidFill>
                <a:latin typeface="Times New Roman" panose="02020603050405020304" pitchFamily="18" charset="0"/>
                <a:cs typeface="Times New Roman" panose="02020603050405020304" pitchFamily="18" charset="0"/>
              </a:rPr>
              <a:t> à </a:t>
            </a:r>
            <a:r>
              <a:rPr lang="en-US" sz="1400" u="none" dirty="0" err="1">
                <a:solidFill>
                  <a:schemeClr val="bg1">
                    <a:lumMod val="50000"/>
                  </a:schemeClr>
                </a:solidFill>
                <a:latin typeface="Times New Roman" panose="02020603050405020304" pitchFamily="18" charset="0"/>
                <a:cs typeface="Times New Roman" panose="02020603050405020304" pitchFamily="18" charset="0"/>
              </a:rPr>
              <a:t>clé</a:t>
            </a:r>
            <a:r>
              <a:rPr lang="en-US" sz="1400" u="none" dirty="0">
                <a:solidFill>
                  <a:schemeClr val="bg1">
                    <a:lumMod val="50000"/>
                  </a:schemeClr>
                </a:solidFill>
                <a:latin typeface="Times New Roman" panose="02020603050405020304" pitchFamily="18" charset="0"/>
                <a:cs typeface="Times New Roman" panose="02020603050405020304" pitchFamily="18" charset="0"/>
              </a:rPr>
              <a:t> </a:t>
            </a:r>
            <a:r>
              <a:rPr lang="en-US" sz="1400" u="none" dirty="0" err="1">
                <a:solidFill>
                  <a:schemeClr val="bg1">
                    <a:lumMod val="50000"/>
                  </a:schemeClr>
                </a:solidFill>
                <a:latin typeface="Times New Roman" panose="02020603050405020304" pitchFamily="18" charset="0"/>
                <a:cs typeface="Times New Roman" panose="02020603050405020304" pitchFamily="18" charset="0"/>
              </a:rPr>
              <a:t>publique</a:t>
            </a:r>
            <a:endParaRPr lang="fr-FR" dirty="0">
              <a:solidFill>
                <a:schemeClr val="bg1">
                  <a:lumMod val="50000"/>
                </a:schemeClr>
              </a:solidFill>
            </a:endParaRPr>
          </a:p>
        </p:txBody>
      </p:sp>
    </p:spTree>
    <p:extLst>
      <p:ext uri="{BB962C8B-B14F-4D97-AF65-F5344CB8AC3E}">
        <p14:creationId xmlns:p14="http://schemas.microsoft.com/office/powerpoint/2010/main" val="3555933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132">
                                            <p:txEl>
                                              <p:pRg st="0" end="0"/>
                                            </p:txEl>
                                          </p:spTgt>
                                        </p:tgtEl>
                                        <p:attrNameLst>
                                          <p:attrName>style.visibility</p:attrName>
                                        </p:attrNameLst>
                                      </p:cBhvr>
                                      <p:to>
                                        <p:strVal val="visible"/>
                                      </p:to>
                                    </p:set>
                                    <p:animEffect transition="in" filter="wipe(left)">
                                      <p:cBhvr>
                                        <p:cTn id="11" dur="500"/>
                                        <p:tgtEl>
                                          <p:spTgt spid="132">
                                            <p:txEl>
                                              <p:pRg st="0" end="0"/>
                                            </p:txEl>
                                          </p:spTgt>
                                        </p:tgtEl>
                                      </p:cBhvr>
                                    </p:animEffect>
                                  </p:childTnLst>
                                </p:cTn>
                              </p:par>
                              <p:par>
                                <p:cTn id="12" presetID="22" presetClass="entr" presetSubtype="8" fill="hold" grpId="0" nodeType="withEffect">
                                  <p:stCondLst>
                                    <p:cond delay="1000"/>
                                  </p:stCondLst>
                                  <p:childTnLst>
                                    <p:set>
                                      <p:cBhvr>
                                        <p:cTn id="13" dur="1" fill="hold">
                                          <p:stCondLst>
                                            <p:cond delay="0"/>
                                          </p:stCondLst>
                                        </p:cTn>
                                        <p:tgtEl>
                                          <p:spTgt spid="132">
                                            <p:txEl>
                                              <p:pRg st="1" end="1"/>
                                            </p:txEl>
                                          </p:spTgt>
                                        </p:tgtEl>
                                        <p:attrNameLst>
                                          <p:attrName>style.visibility</p:attrName>
                                        </p:attrNameLst>
                                      </p:cBhvr>
                                      <p:to>
                                        <p:strVal val="visible"/>
                                      </p:to>
                                    </p:set>
                                    <p:animEffect transition="in" filter="wipe(left)">
                                      <p:cBhvr>
                                        <p:cTn id="14" dur="500"/>
                                        <p:tgtEl>
                                          <p:spTgt spid="13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1" fill="hold" nodeType="withEffect">
                                  <p:stCondLst>
                                    <p:cond delay="200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10" presetClass="entr" presetSubtype="0" fill="hold" grpId="0" nodeType="withEffect">
                                  <p:stCondLst>
                                    <p:cond delay="40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32" grpId="0" build="p"/>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2638714"/>
            <a:ext cx="76551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7.</a:t>
            </a:r>
            <a:r>
              <a:rPr lang="en-US" sz="6000" u="none" dirty="0">
                <a:latin typeface="Times New Roman" panose="02020603050405020304" pitchFamily="18" charset="0"/>
                <a:cs typeface="Times New Roman" panose="02020603050405020304" pitchFamily="18" charset="0"/>
              </a:rPr>
              <a:t> </a:t>
            </a:r>
            <a:br>
              <a:rPr lang="en-US" sz="6000" u="none" dirty="0">
                <a:latin typeface="Times New Roman" panose="02020603050405020304" pitchFamily="18" charset="0"/>
                <a:cs typeface="Times New Roman" panose="02020603050405020304" pitchFamily="18" charset="0"/>
              </a:rPr>
            </a:br>
            <a:r>
              <a:rPr lang="fr-FR" sz="6000" u="none" dirty="0">
                <a:latin typeface="Times New Roman" panose="02020603050405020304" pitchFamily="18" charset="0"/>
                <a:cs typeface="Times New Roman" panose="02020603050405020304" pitchFamily="18" charset="0"/>
              </a:rPr>
              <a:t>Authentification à clé publique et agent</a:t>
            </a:r>
            <a:endParaRPr lang="fr-FR" sz="6000" dirty="0">
              <a:solidFill>
                <a:schemeClr val="accent4"/>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362191945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5" name="Rectangle 4">
            <a:extLst>
              <a:ext uri="{FF2B5EF4-FFF2-40B4-BE49-F238E27FC236}">
                <a16:creationId xmlns:a16="http://schemas.microsoft.com/office/drawing/2014/main" id="{30AC5739-B6DC-A5A0-4A19-7307347E7A1D}"/>
              </a:ext>
            </a:extLst>
          </p:cNvPr>
          <p:cNvSpPr/>
          <p:nvPr/>
        </p:nvSpPr>
        <p:spPr>
          <a:xfrm>
            <a:off x="-109298" y="946"/>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1" name="Google Shape;111;p17"/>
          <p:cNvSpPr txBox="1">
            <a:spLocks noGrp="1"/>
          </p:cNvSpPr>
          <p:nvPr>
            <p:ph type="body" idx="1"/>
          </p:nvPr>
        </p:nvSpPr>
        <p:spPr>
          <a:xfrm>
            <a:off x="0" y="698096"/>
            <a:ext cx="8763000" cy="1170186"/>
          </a:xfrm>
          <a:prstGeom prst="rect">
            <a:avLst/>
          </a:prstGeom>
        </p:spPr>
        <p:txBody>
          <a:bodyPr spcFirstLastPara="1" wrap="square" lIns="91425" tIns="91425" rIns="91425" bIns="91425" anchor="t" anchorCtr="0">
            <a:noAutofit/>
          </a:bodyPr>
          <a:lstStyle/>
          <a:p>
            <a:pPr marL="457200" lvl="0" indent="-381000" algn="just" rtl="0">
              <a:spcBef>
                <a:spcPts val="600"/>
              </a:spcBef>
              <a:spcAft>
                <a:spcPts val="0"/>
              </a:spcAft>
              <a:buSzPts val="2400"/>
              <a:buChar char="◎"/>
            </a:pPr>
            <a:r>
              <a:rPr lang="fr-FR" dirty="0">
                <a:effectLst>
                  <a:outerShdw blurRad="38100" dist="38100" dir="2700000" algn="tl">
                    <a:srgbClr val="000000">
                      <a:alpha val="43137"/>
                    </a:srgbClr>
                  </a:outerShdw>
                </a:effectLst>
              </a:rPr>
              <a:t>SSH-agent </a:t>
            </a:r>
            <a:r>
              <a:rPr lang="fr-FR" sz="1800" dirty="0"/>
              <a:t>est un programme d’aide qui garde la trace des clés d’identité des utilisateurs et de leurs mots de passe. L’agent peut utiliser les clés pour se connecter à d’autres serveurs sans avoir à saisir un mot de passe ou une phrase de passe.</a:t>
            </a:r>
          </a:p>
        </p:txBody>
      </p:sp>
      <p:sp>
        <p:nvSpPr>
          <p:cNvPr id="6" name="TextBox 5">
            <a:extLst>
              <a:ext uri="{FF2B5EF4-FFF2-40B4-BE49-F238E27FC236}">
                <a16:creationId xmlns:a16="http://schemas.microsoft.com/office/drawing/2014/main" id="{BBEB4543-6E92-D498-4153-219799398B13}"/>
              </a:ext>
            </a:extLst>
          </p:cNvPr>
          <p:cNvSpPr txBox="1"/>
          <p:nvPr/>
        </p:nvSpPr>
        <p:spPr>
          <a:xfrm>
            <a:off x="0" y="2032890"/>
            <a:ext cx="9161528" cy="369332"/>
          </a:xfrm>
          <a:prstGeom prst="rect">
            <a:avLst/>
          </a:prstGeom>
          <a:noFill/>
        </p:spPr>
        <p:txBody>
          <a:bodyPr wrap="square">
            <a:spAutoFit/>
          </a:bodyPr>
          <a:lstStyle/>
          <a:p>
            <a:r>
              <a:rPr lang="fr-FR" sz="1800" dirty="0">
                <a:latin typeface="Source Sans Pro" panose="020B0503030403020204" pitchFamily="34" charset="0"/>
                <a:ea typeface="Source Sans Pro" panose="020B0503030403020204" pitchFamily="34" charset="0"/>
              </a:rPr>
              <a:t>L’agent s’assure que la clé privée est saisi automatiquement.</a:t>
            </a:r>
          </a:p>
        </p:txBody>
      </p:sp>
      <p:sp>
        <p:nvSpPr>
          <p:cNvPr id="3" name="TextBox 2">
            <a:extLst>
              <a:ext uri="{FF2B5EF4-FFF2-40B4-BE49-F238E27FC236}">
                <a16:creationId xmlns:a16="http://schemas.microsoft.com/office/drawing/2014/main" id="{C0904485-E544-8C51-5523-BF183C99F2C5}"/>
              </a:ext>
            </a:extLst>
          </p:cNvPr>
          <p:cNvSpPr txBox="1"/>
          <p:nvPr/>
        </p:nvSpPr>
        <p:spPr>
          <a:xfrm>
            <a:off x="-1" y="4832401"/>
            <a:ext cx="9161529" cy="307777"/>
          </a:xfrm>
          <a:prstGeom prst="rect">
            <a:avLst/>
          </a:prstGeom>
          <a:noFill/>
        </p:spPr>
        <p:txBody>
          <a:bodyPr wrap="square">
            <a:spAutoFit/>
          </a:bodyPr>
          <a:lstStyle/>
          <a:p>
            <a:pPr algn="ctr"/>
            <a:r>
              <a:rPr lang="fr-FR" sz="1400" u="none" dirty="0">
                <a:solidFill>
                  <a:srgbClr val="CFD8DC"/>
                </a:solidFill>
                <a:latin typeface="Times New Roman" panose="02020603050405020304" pitchFamily="18" charset="0"/>
                <a:cs typeface="Times New Roman" panose="02020603050405020304" pitchFamily="18" charset="0"/>
              </a:rPr>
              <a:t>Authentification a clé publique et agent</a:t>
            </a:r>
            <a:endParaRPr lang="fr-FR" dirty="0">
              <a:solidFill>
                <a:srgbClr val="CFD8DC"/>
              </a:solidFill>
            </a:endParaRP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dirty="0"/>
          </a:p>
        </p:txBody>
      </p:sp>
      <p:pic>
        <p:nvPicPr>
          <p:cNvPr id="4" name="Picture 3">
            <a:extLst>
              <a:ext uri="{FF2B5EF4-FFF2-40B4-BE49-F238E27FC236}">
                <a16:creationId xmlns:a16="http://schemas.microsoft.com/office/drawing/2014/main" id="{D547E60C-A0D6-5D62-1DA7-2F9E4EB2C417}"/>
              </a:ext>
            </a:extLst>
          </p:cNvPr>
          <p:cNvPicPr>
            <a:picLocks noChangeAspect="1"/>
          </p:cNvPicPr>
          <p:nvPr/>
        </p:nvPicPr>
        <p:blipFill rotWithShape="1">
          <a:blip r:embed="rId3"/>
          <a:srcRect t="1813"/>
          <a:stretch/>
        </p:blipFill>
        <p:spPr>
          <a:xfrm>
            <a:off x="3676229" y="3325040"/>
            <a:ext cx="5391405" cy="12768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CC3C0864-4252-3C1F-D75D-40110DC992BA}"/>
              </a:ext>
            </a:extLst>
          </p:cNvPr>
          <p:cNvSpPr txBox="1"/>
          <p:nvPr/>
        </p:nvSpPr>
        <p:spPr>
          <a:xfrm>
            <a:off x="4130515" y="2486694"/>
            <a:ext cx="4632485" cy="646331"/>
          </a:xfrm>
          <a:prstGeom prst="rect">
            <a:avLst/>
          </a:prstGeom>
          <a:noFill/>
        </p:spPr>
        <p:txBody>
          <a:bodyPr wrap="square">
            <a:spAutoFit/>
          </a:bodyPr>
          <a:lstStyle/>
          <a:p>
            <a:pPr>
              <a:defRPr/>
            </a:pPr>
            <a:r>
              <a:rPr lang="fr-FR" sz="1800" i="1" dirty="0" err="1">
                <a:solidFill>
                  <a:srgbClr val="FF0000"/>
                </a:solidFill>
                <a:latin typeface="Bell MT" panose="02020503060305020303" pitchFamily="18" charset="0"/>
              </a:rPr>
              <a:t>ssh</a:t>
            </a:r>
            <a:r>
              <a:rPr lang="fr-FR" sz="1800" i="1" dirty="0">
                <a:solidFill>
                  <a:srgbClr val="FF0000"/>
                </a:solidFill>
                <a:latin typeface="Bell MT" panose="02020503060305020303" pitchFamily="18" charset="0"/>
              </a:rPr>
              <a:t>–agent </a:t>
            </a:r>
            <a:r>
              <a:rPr lang="fr-FR" sz="1800" i="1" dirty="0" err="1">
                <a:solidFill>
                  <a:schemeClr val="bg1">
                    <a:lumMod val="50000"/>
                  </a:schemeClr>
                </a:solidFill>
                <a:latin typeface="Bell MT" panose="02020503060305020303" pitchFamily="18" charset="0"/>
              </a:rPr>
              <a:t>bash</a:t>
            </a:r>
            <a:r>
              <a:rPr lang="fr-FR" sz="1800" i="1" dirty="0">
                <a:solidFill>
                  <a:schemeClr val="bg1">
                    <a:lumMod val="50000"/>
                  </a:schemeClr>
                </a:solidFill>
                <a:latin typeface="Bell MT" panose="02020503060305020303" pitchFamily="18" charset="0"/>
              </a:rPr>
              <a:t>		</a:t>
            </a:r>
            <a:r>
              <a:rPr kumimoji="0" lang="fr-FR" sz="1800" b="0" i="1" u="none" strike="noStrike" kern="0" cap="none" spc="0" normalizeH="0" baseline="0" noProof="0" dirty="0" err="1">
                <a:ln>
                  <a:noFill/>
                </a:ln>
                <a:solidFill>
                  <a:srgbClr val="FF0000"/>
                </a:solidFill>
                <a:uLnTx/>
                <a:uFillTx/>
                <a:latin typeface="Bell MT" panose="02020503060305020303" pitchFamily="18" charset="0"/>
                <a:cs typeface="Arial"/>
                <a:sym typeface="Arial"/>
              </a:rPr>
              <a:t>ssh</a:t>
            </a:r>
            <a:r>
              <a:rPr kumimoji="0" lang="fr-FR" sz="1800" b="0" i="1" u="none" strike="noStrike" kern="0" cap="none" spc="0" normalizeH="0" baseline="0" noProof="0" dirty="0">
                <a:ln>
                  <a:noFill/>
                </a:ln>
                <a:solidFill>
                  <a:srgbClr val="FF0000"/>
                </a:solidFill>
                <a:uLnTx/>
                <a:uFillTx/>
                <a:latin typeface="Bell MT" panose="02020503060305020303" pitchFamily="18" charset="0"/>
                <a:cs typeface="Arial"/>
                <a:sym typeface="Arial"/>
              </a:rPr>
              <a:t>–</a:t>
            </a:r>
            <a:r>
              <a:rPr kumimoji="0" lang="fr-FR" sz="1800" b="0" i="1" u="none" strike="noStrike" kern="0" cap="none" spc="0" normalizeH="0" baseline="0" noProof="0" dirty="0" err="1">
                <a:ln>
                  <a:noFill/>
                </a:ln>
                <a:solidFill>
                  <a:srgbClr val="FF0000"/>
                </a:solidFill>
                <a:uLnTx/>
                <a:uFillTx/>
                <a:latin typeface="Bell MT" panose="02020503060305020303" pitchFamily="18" charset="0"/>
                <a:cs typeface="Arial"/>
                <a:sym typeface="Arial"/>
              </a:rPr>
              <a:t>add</a:t>
            </a:r>
            <a:r>
              <a:rPr kumimoji="0" lang="fr-FR" sz="1800" b="0" i="1" u="none" strike="noStrike" kern="0" cap="none" spc="0" normalizeH="0" baseline="0" noProof="0" dirty="0">
                <a:ln>
                  <a:noFill/>
                </a:ln>
                <a:solidFill>
                  <a:srgbClr val="FF0000"/>
                </a:solidFill>
                <a:uLnTx/>
                <a:uFillTx/>
                <a:latin typeface="Bell MT" panose="02020503060305020303" pitchFamily="18" charset="0"/>
                <a:cs typeface="Arial"/>
                <a:sym typeface="Arial"/>
              </a:rPr>
              <a:t> </a:t>
            </a:r>
            <a:r>
              <a:rPr kumimoji="0" lang="fr-FR" sz="1800" b="0" i="1" u="none" strike="noStrike" kern="0" cap="none" spc="0" normalizeH="0" baseline="0" noProof="0" dirty="0">
                <a:ln>
                  <a:noFill/>
                </a:ln>
                <a:solidFill>
                  <a:srgbClr val="FFFFFF">
                    <a:lumMod val="50000"/>
                  </a:srgbClr>
                </a:solidFill>
                <a:uLnTx/>
                <a:uFillTx/>
                <a:latin typeface="Bell MT" panose="02020503060305020303" pitchFamily="18" charset="0"/>
                <a:cs typeface="Arial"/>
                <a:sym typeface="Arial"/>
              </a:rPr>
              <a:t>-l</a:t>
            </a:r>
            <a:r>
              <a:rPr lang="fr-FR" sz="1800" dirty="0">
                <a:latin typeface="Source Sans Pro" panose="020B0503030403020204" pitchFamily="34" charset="0"/>
                <a:ea typeface="Source Sans Pro" panose="020B0503030403020204" pitchFamily="34" charset="0"/>
              </a:rPr>
              <a:t> </a:t>
            </a:r>
          </a:p>
          <a:p>
            <a:pPr>
              <a:defRPr/>
            </a:pPr>
            <a:r>
              <a:rPr lang="fr-FR" sz="1800" i="1" dirty="0" err="1">
                <a:solidFill>
                  <a:srgbClr val="FF0000"/>
                </a:solidFill>
                <a:latin typeface="Bell MT" panose="02020503060305020303" pitchFamily="18" charset="0"/>
              </a:rPr>
              <a:t>ssh-add</a:t>
            </a:r>
            <a:r>
              <a:rPr lang="fr-FR" sz="1800" i="1" dirty="0">
                <a:solidFill>
                  <a:srgbClr val="FF0000"/>
                </a:solidFill>
                <a:latin typeface="Bell MT" panose="02020503060305020303" pitchFamily="18" charset="0"/>
              </a:rPr>
              <a:t> </a:t>
            </a:r>
            <a:r>
              <a:rPr lang="fr-FR" sz="1800" i="1" dirty="0" err="1">
                <a:solidFill>
                  <a:schemeClr val="bg1">
                    <a:lumMod val="50000"/>
                  </a:schemeClr>
                </a:solidFill>
                <a:latin typeface="Bell MT" panose="02020503060305020303" pitchFamily="18" charset="0"/>
              </a:rPr>
              <a:t>path</a:t>
            </a:r>
            <a:r>
              <a:rPr lang="fr-FR" sz="1800" i="1" dirty="0">
                <a:solidFill>
                  <a:schemeClr val="bg1">
                    <a:lumMod val="50000"/>
                  </a:schemeClr>
                </a:solidFill>
                <a:latin typeface="Bell MT" panose="02020503060305020303" pitchFamily="18" charset="0"/>
              </a:rPr>
              <a:t>/</a:t>
            </a:r>
            <a:r>
              <a:rPr lang="fr-FR" sz="1800" i="1" dirty="0" err="1">
                <a:solidFill>
                  <a:schemeClr val="bg1">
                    <a:lumMod val="50000"/>
                  </a:schemeClr>
                </a:solidFill>
                <a:latin typeface="Bell MT" panose="02020503060305020303" pitchFamily="18" charset="0"/>
              </a:rPr>
              <a:t>privateKey</a:t>
            </a:r>
            <a:r>
              <a:rPr lang="fr-FR" sz="1800" i="1" dirty="0">
                <a:solidFill>
                  <a:schemeClr val="bg1">
                    <a:lumMod val="50000"/>
                  </a:schemeClr>
                </a:solidFill>
                <a:latin typeface="Bell MT" panose="02020503060305020303" pitchFamily="18" charset="0"/>
              </a:rPr>
              <a:t>	</a:t>
            </a:r>
            <a:r>
              <a:rPr kumimoji="0" lang="fr-FR" sz="1800" b="0" i="1" u="none" strike="noStrike" kern="0" cap="none" spc="0" normalizeH="0" baseline="0" noProof="0" dirty="0" err="1">
                <a:ln>
                  <a:noFill/>
                </a:ln>
                <a:solidFill>
                  <a:srgbClr val="FF0000"/>
                </a:solidFill>
                <a:uLnTx/>
                <a:uFillTx/>
                <a:latin typeface="Bell MT" panose="02020503060305020303" pitchFamily="18" charset="0"/>
                <a:cs typeface="Arial"/>
                <a:sym typeface="Arial"/>
              </a:rPr>
              <a:t>ssh</a:t>
            </a:r>
            <a:r>
              <a:rPr kumimoji="0" lang="fr-FR" sz="1800" b="0" i="1" u="none" strike="noStrike" kern="0" cap="none" spc="0" normalizeH="0" baseline="0" noProof="0" dirty="0">
                <a:ln>
                  <a:noFill/>
                </a:ln>
                <a:solidFill>
                  <a:srgbClr val="FF0000"/>
                </a:solidFill>
                <a:uLnTx/>
                <a:uFillTx/>
                <a:latin typeface="Bell MT" panose="02020503060305020303" pitchFamily="18" charset="0"/>
                <a:cs typeface="Arial"/>
                <a:sym typeface="Arial"/>
              </a:rPr>
              <a:t>–</a:t>
            </a:r>
            <a:r>
              <a:rPr kumimoji="0" lang="fr-FR" sz="1800" b="0" i="1" u="none" strike="noStrike" kern="0" cap="none" spc="0" normalizeH="0" baseline="0" noProof="0" dirty="0" err="1">
                <a:ln>
                  <a:noFill/>
                </a:ln>
                <a:solidFill>
                  <a:srgbClr val="FF0000"/>
                </a:solidFill>
                <a:uLnTx/>
                <a:uFillTx/>
                <a:latin typeface="Bell MT" panose="02020503060305020303" pitchFamily="18" charset="0"/>
                <a:cs typeface="Arial"/>
                <a:sym typeface="Arial"/>
              </a:rPr>
              <a:t>add</a:t>
            </a:r>
            <a:r>
              <a:rPr kumimoji="0" lang="fr-FR" sz="1800" b="0" i="1" u="none" strike="noStrike" kern="0" cap="none" spc="0" normalizeH="0" baseline="0" noProof="0" dirty="0">
                <a:ln>
                  <a:noFill/>
                </a:ln>
                <a:solidFill>
                  <a:srgbClr val="FF0000"/>
                </a:solidFill>
                <a:uLnTx/>
                <a:uFillTx/>
                <a:latin typeface="Bell MT" panose="02020503060305020303" pitchFamily="18" charset="0"/>
                <a:cs typeface="Arial"/>
                <a:sym typeface="Arial"/>
              </a:rPr>
              <a:t> </a:t>
            </a:r>
            <a:r>
              <a:rPr kumimoji="0" lang="fr-FR" sz="1800" b="0" i="1" u="none" strike="noStrike" kern="0" cap="none" spc="0" normalizeH="0" baseline="0" noProof="0" dirty="0">
                <a:ln>
                  <a:noFill/>
                </a:ln>
                <a:solidFill>
                  <a:srgbClr val="FFFFFF">
                    <a:lumMod val="50000"/>
                  </a:srgbClr>
                </a:solidFill>
                <a:uLnTx/>
                <a:uFillTx/>
                <a:latin typeface="Bell MT" panose="02020503060305020303" pitchFamily="18" charset="0"/>
                <a:cs typeface="Arial"/>
                <a:sym typeface="Arial"/>
              </a:rPr>
              <a:t>-d</a:t>
            </a:r>
            <a:endParaRPr kumimoji="0" lang="fr-FR" sz="1800" b="0" i="0" u="none" strike="noStrike" kern="0" cap="none" spc="0" normalizeH="0" baseline="0" noProof="0" dirty="0">
              <a:ln>
                <a:noFill/>
              </a:ln>
              <a:solidFill>
                <a:srgbClr val="000000"/>
              </a:solidFill>
              <a:uLnTx/>
              <a:uFillTx/>
              <a:latin typeface="Source Sans Pro" panose="020B0503030403020204" pitchFamily="34" charset="0"/>
              <a:ea typeface="Source Sans Pro" panose="020B0503030403020204" pitchFamily="34" charset="0"/>
              <a:cs typeface="Arial"/>
              <a:sym typeface="Arial"/>
            </a:endParaRPr>
          </a:p>
        </p:txBody>
      </p:sp>
      <p:sp>
        <p:nvSpPr>
          <p:cNvPr id="14" name="Google Shape;133;p19">
            <a:extLst>
              <a:ext uri="{FF2B5EF4-FFF2-40B4-BE49-F238E27FC236}">
                <a16:creationId xmlns:a16="http://schemas.microsoft.com/office/drawing/2014/main" id="{5A47DFE8-1635-DA07-B214-3196030FB569}"/>
              </a:ext>
            </a:extLst>
          </p:cNvPr>
          <p:cNvSpPr txBox="1">
            <a:spLocks/>
          </p:cNvSpPr>
          <p:nvPr/>
        </p:nvSpPr>
        <p:spPr>
          <a:xfrm>
            <a:off x="786150" y="-168486"/>
            <a:ext cx="7571700" cy="10250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br>
              <a:rPr lang="fr-FR" dirty="0"/>
            </a:br>
            <a:r>
              <a:rPr lang="fr-FR" sz="1800" dirty="0"/>
              <a:t>Connexion avec l’authentification à clé publique et agent.</a:t>
            </a:r>
            <a:endParaRPr lang="fr-FR" dirty="0"/>
          </a:p>
        </p:txBody>
      </p:sp>
      <p:sp>
        <p:nvSpPr>
          <p:cNvPr id="26" name="TextBox 25">
            <a:extLst>
              <a:ext uri="{FF2B5EF4-FFF2-40B4-BE49-F238E27FC236}">
                <a16:creationId xmlns:a16="http://schemas.microsoft.com/office/drawing/2014/main" id="{70814600-8800-BF82-CB59-5095D0103604}"/>
              </a:ext>
            </a:extLst>
          </p:cNvPr>
          <p:cNvSpPr txBox="1"/>
          <p:nvPr/>
        </p:nvSpPr>
        <p:spPr>
          <a:xfrm>
            <a:off x="0" y="0"/>
            <a:ext cx="9144000" cy="307777"/>
          </a:xfrm>
          <a:prstGeom prst="rect">
            <a:avLst/>
          </a:prstGeom>
          <a:noFill/>
        </p:spPr>
        <p:txBody>
          <a:bodyPr wrap="square">
            <a:spAutoFit/>
          </a:bodyPr>
          <a:lstStyle/>
          <a:p>
            <a:pPr algn="ctr"/>
            <a:r>
              <a:rPr lang="fr-FR" sz="1400" u="none" dirty="0">
                <a:solidFill>
                  <a:schemeClr val="bg1">
                    <a:lumMod val="50000"/>
                  </a:schemeClr>
                </a:solidFill>
                <a:latin typeface="Times New Roman" panose="02020603050405020304" pitchFamily="18" charset="0"/>
                <a:cs typeface="Times New Roman" panose="02020603050405020304" pitchFamily="18" charset="0"/>
              </a:rPr>
              <a:t>Authentification à clé publique et agent</a:t>
            </a:r>
            <a:endParaRPr lang="fr-FR" dirty="0">
              <a:solidFill>
                <a:schemeClr val="bg1">
                  <a:lumMod val="50000"/>
                </a:schemeClr>
              </a:solidFill>
            </a:endParaRPr>
          </a:p>
        </p:txBody>
      </p:sp>
      <p:sp>
        <p:nvSpPr>
          <p:cNvPr id="32" name="Rectangle 31">
            <a:extLst>
              <a:ext uri="{FF2B5EF4-FFF2-40B4-BE49-F238E27FC236}">
                <a16:creationId xmlns:a16="http://schemas.microsoft.com/office/drawing/2014/main" id="{7E27C7E6-14A5-A0C8-AC37-F2536E737D04}"/>
              </a:ext>
            </a:extLst>
          </p:cNvPr>
          <p:cNvSpPr/>
          <p:nvPr/>
        </p:nvSpPr>
        <p:spPr>
          <a:xfrm>
            <a:off x="-1" y="1991615"/>
            <a:ext cx="7640302" cy="1077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EB4F5A76-07D9-3260-0551-BF933E6B3990}"/>
              </a:ext>
            </a:extLst>
          </p:cNvPr>
          <p:cNvSpPr/>
          <p:nvPr/>
        </p:nvSpPr>
        <p:spPr>
          <a:xfrm>
            <a:off x="3007815" y="3087916"/>
            <a:ext cx="4632485" cy="1349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4" name="Picture 33">
            <a:extLst>
              <a:ext uri="{FF2B5EF4-FFF2-40B4-BE49-F238E27FC236}">
                <a16:creationId xmlns:a16="http://schemas.microsoft.com/office/drawing/2014/main" id="{818E80FA-FF77-C708-3A4E-C651E7D317A2}"/>
              </a:ext>
            </a:extLst>
          </p:cNvPr>
          <p:cNvPicPr>
            <a:picLocks noChangeAspect="1"/>
          </p:cNvPicPr>
          <p:nvPr/>
        </p:nvPicPr>
        <p:blipFill rotWithShape="1">
          <a:blip r:embed="rId4"/>
          <a:srcRect t="998"/>
          <a:stretch/>
        </p:blipFill>
        <p:spPr>
          <a:xfrm>
            <a:off x="3180803" y="2070842"/>
            <a:ext cx="5914917" cy="2801970"/>
          </a:xfrm>
          <a:prstGeom prst="roundRect">
            <a:avLst>
              <a:gd name="adj" fmla="val 4762"/>
            </a:avLst>
          </a:prstGeom>
          <a:solidFill>
            <a:srgbClr val="FFFFFF">
              <a:shade val="85000"/>
            </a:srgbClr>
          </a:solidFill>
          <a:ln>
            <a:noFill/>
          </a:ln>
          <a:effectLst>
            <a:reflection blurRad="12700" stA="38000" endPos="28000" dist="5000" dir="5400000" sy="-100000" algn="bl" rotWithShape="0"/>
          </a:effectLst>
        </p:spPr>
      </p:pic>
      <p:sp>
        <p:nvSpPr>
          <p:cNvPr id="28" name="TextBox 27">
            <a:extLst>
              <a:ext uri="{FF2B5EF4-FFF2-40B4-BE49-F238E27FC236}">
                <a16:creationId xmlns:a16="http://schemas.microsoft.com/office/drawing/2014/main" id="{4A50A233-E19A-7D86-D6C7-2B0F1A0741D2}"/>
              </a:ext>
            </a:extLst>
          </p:cNvPr>
          <p:cNvSpPr txBox="1"/>
          <p:nvPr/>
        </p:nvSpPr>
        <p:spPr>
          <a:xfrm>
            <a:off x="320039" y="2895062"/>
            <a:ext cx="2941321" cy="1015663"/>
          </a:xfrm>
          <a:prstGeom prst="rect">
            <a:avLst/>
          </a:prstGeom>
          <a:noFill/>
        </p:spPr>
        <p:txBody>
          <a:bodyPr wrap="square" rtlCol="0">
            <a:spAutoFit/>
          </a:bodyPr>
          <a:lstStyle/>
          <a:p>
            <a:r>
              <a:rPr lang="fr-FR" sz="1500" b="0" dirty="0">
                <a:effectLst/>
                <a:latin typeface="Roboto" panose="02000000000000000000" pitchFamily="2" charset="0"/>
              </a:rPr>
              <a:t>L’agent est responsable de l’authentification jusqu'a la désactivation de </a:t>
            </a:r>
            <a:r>
              <a:rPr lang="fr-FR" sz="1500" b="0" dirty="0" err="1">
                <a:effectLst>
                  <a:outerShdw blurRad="38100" dist="38100" dir="2700000" algn="tl">
                    <a:srgbClr val="000000">
                      <a:alpha val="43137"/>
                    </a:srgbClr>
                  </a:outerShdw>
                </a:effectLst>
                <a:latin typeface="Roboto" panose="02000000000000000000" pitchFamily="2" charset="0"/>
              </a:rPr>
              <a:t>bash</a:t>
            </a:r>
            <a:r>
              <a:rPr lang="fr-FR" sz="1500" b="0" dirty="0">
                <a:effectLst/>
                <a:latin typeface="Roboto" panose="02000000000000000000" pitchFamily="2" charset="0"/>
              </a:rPr>
              <a:t> ou fermeture du </a:t>
            </a:r>
            <a:r>
              <a:rPr lang="fr-FR" sz="1500" b="0" dirty="0">
                <a:effectLst>
                  <a:outerShdw blurRad="38100" dist="38100" dir="2700000" algn="tl">
                    <a:srgbClr val="000000">
                      <a:alpha val="43137"/>
                    </a:srgbClr>
                  </a:outerShdw>
                </a:effectLst>
                <a:latin typeface="Roboto" panose="02000000000000000000" pitchFamily="2" charset="0"/>
              </a:rPr>
              <a:t>terminal</a:t>
            </a:r>
            <a:endParaRPr lang="fr-FR" sz="1500" b="0" dirty="0">
              <a:solidFill>
                <a:srgbClr val="151526"/>
              </a:solidFill>
              <a:effectLst>
                <a:outerShdw blurRad="38100" dist="38100" dir="2700000" algn="tl">
                  <a:srgbClr val="000000">
                    <a:alpha val="43137"/>
                  </a:srgbClr>
                </a:outerShdw>
              </a:effectLst>
              <a:latin typeface="Roboto" panose="02000000000000000000" pitchFamily="2" charset="0"/>
            </a:endParaRPr>
          </a:p>
        </p:txBody>
      </p:sp>
    </p:spTree>
    <p:extLst>
      <p:ext uri="{BB962C8B-B14F-4D97-AF65-F5344CB8AC3E}">
        <p14:creationId xmlns:p14="http://schemas.microsoft.com/office/powerpoint/2010/main" val="2916823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1" fill="hold" nodeType="withEffect">
                                  <p:stCondLst>
                                    <p:cond delay="200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40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22" presetClass="entr" presetSubtype="1" fill="hold" nodeType="with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up)">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32" grpId="0" animBg="1"/>
      <p:bldP spid="33" grpId="0" animBg="1"/>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3" name="Rectangle 12">
            <a:extLst>
              <a:ext uri="{FF2B5EF4-FFF2-40B4-BE49-F238E27FC236}">
                <a16:creationId xmlns:a16="http://schemas.microsoft.com/office/drawing/2014/main" id="{36DBF8A1-D631-ADAA-C964-FC3AD09CB35E}"/>
              </a:ext>
            </a:extLst>
          </p:cNvPr>
          <p:cNvSpPr/>
          <p:nvPr/>
        </p:nvSpPr>
        <p:spPr>
          <a:xfrm>
            <a:off x="-109298" y="-12605"/>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3" name="TextBox 2">
            <a:extLst>
              <a:ext uri="{FF2B5EF4-FFF2-40B4-BE49-F238E27FC236}">
                <a16:creationId xmlns:a16="http://schemas.microsoft.com/office/drawing/2014/main" id="{C0904485-E544-8C51-5523-BF183C99F2C5}"/>
              </a:ext>
            </a:extLst>
          </p:cNvPr>
          <p:cNvSpPr txBox="1"/>
          <p:nvPr/>
        </p:nvSpPr>
        <p:spPr>
          <a:xfrm>
            <a:off x="0" y="4832401"/>
            <a:ext cx="9144000" cy="307777"/>
          </a:xfrm>
          <a:prstGeom prst="rect">
            <a:avLst/>
          </a:prstGeom>
          <a:noFill/>
        </p:spPr>
        <p:txBody>
          <a:bodyPr wrap="square">
            <a:spAutoFit/>
          </a:bodyPr>
          <a:lstStyle/>
          <a:p>
            <a:pPr algn="ctr"/>
            <a:r>
              <a:rPr lang="fr-FR" sz="1400" u="none" dirty="0">
                <a:solidFill>
                  <a:srgbClr val="CFD8DC"/>
                </a:solidFill>
                <a:latin typeface="Times New Roman" panose="02020603050405020304" pitchFamily="18" charset="0"/>
                <a:cs typeface="Times New Roman" panose="02020603050405020304" pitchFamily="18" charset="0"/>
              </a:rPr>
              <a:t>Authentification a clé publique et agent</a:t>
            </a:r>
            <a:endParaRPr lang="fr-FR" dirty="0">
              <a:solidFill>
                <a:srgbClr val="CFD8DC"/>
              </a:solidFill>
            </a:endParaRPr>
          </a:p>
        </p:txBody>
      </p:sp>
      <p:sp>
        <p:nvSpPr>
          <p:cNvPr id="7" name="TextBox 6">
            <a:extLst>
              <a:ext uri="{FF2B5EF4-FFF2-40B4-BE49-F238E27FC236}">
                <a16:creationId xmlns:a16="http://schemas.microsoft.com/office/drawing/2014/main" id="{C77B0AEC-680D-9862-022C-675B0C94DBDA}"/>
              </a:ext>
            </a:extLst>
          </p:cNvPr>
          <p:cNvSpPr txBox="1"/>
          <p:nvPr/>
        </p:nvSpPr>
        <p:spPr>
          <a:xfrm>
            <a:off x="698014" y="1094318"/>
            <a:ext cx="717344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800" dirty="0">
                <a:latin typeface="Source Sans Pro" panose="020B0503030403020204" pitchFamily="34" charset="0"/>
                <a:ea typeface="Source Sans Pro" panose="020B0503030403020204" pitchFamily="34" charset="0"/>
              </a:rPr>
              <a:t>La commande </a:t>
            </a:r>
            <a:r>
              <a:rPr kumimoji="0" lang="fr-FR" sz="1800" b="0" i="1" u="none" strike="noStrike" kern="0" cap="none" spc="0" normalizeH="0" baseline="0" noProof="0" dirty="0" err="1">
                <a:ln>
                  <a:noFill/>
                </a:ln>
                <a:solidFill>
                  <a:srgbClr val="FF0000"/>
                </a:solidFill>
                <a:effectLst>
                  <a:outerShdw blurRad="38100" dist="38100" dir="2700000" algn="tl">
                    <a:srgbClr val="000000">
                      <a:alpha val="43137"/>
                    </a:srgbClr>
                  </a:outerShdw>
                </a:effectLst>
                <a:uLnTx/>
                <a:uFillTx/>
                <a:latin typeface="Bell MT" panose="02020503060305020303" pitchFamily="18" charset="0"/>
                <a:cs typeface="Arial"/>
                <a:sym typeface="Arial"/>
              </a:rPr>
              <a:t>ssh</a:t>
            </a:r>
            <a:r>
              <a:rPr kumimoji="0" lang="fr-FR" sz="1800" b="0" i="1"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Bell MT" panose="02020503060305020303" pitchFamily="18" charset="0"/>
                <a:cs typeface="Arial"/>
                <a:sym typeface="Arial"/>
              </a:rPr>
              <a:t>–</a:t>
            </a:r>
            <a:r>
              <a:rPr kumimoji="0" lang="fr-FR" sz="1800" b="0" i="1" u="none" strike="noStrike" kern="0" cap="none" spc="0" normalizeH="0" baseline="0" noProof="0" dirty="0" err="1">
                <a:ln>
                  <a:noFill/>
                </a:ln>
                <a:solidFill>
                  <a:srgbClr val="FF0000"/>
                </a:solidFill>
                <a:effectLst>
                  <a:outerShdw blurRad="38100" dist="38100" dir="2700000" algn="tl">
                    <a:srgbClr val="000000">
                      <a:alpha val="43137"/>
                    </a:srgbClr>
                  </a:outerShdw>
                </a:effectLst>
                <a:uLnTx/>
                <a:uFillTx/>
                <a:latin typeface="Bell MT" panose="02020503060305020303" pitchFamily="18" charset="0"/>
                <a:cs typeface="Arial"/>
                <a:sym typeface="Arial"/>
              </a:rPr>
              <a:t>add</a:t>
            </a:r>
            <a:r>
              <a:rPr kumimoji="0" lang="fr-FR" sz="1800" b="0" i="1"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Bell MT" panose="02020503060305020303" pitchFamily="18" charset="0"/>
                <a:cs typeface="Arial"/>
                <a:sym typeface="Arial"/>
              </a:rPr>
              <a:t> </a:t>
            </a:r>
            <a:r>
              <a:rPr kumimoji="0" lang="fr-FR" sz="1800" b="0" i="1"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Bell MT" panose="02020503060305020303" pitchFamily="18" charset="0"/>
                <a:cs typeface="Arial"/>
                <a:sym typeface="Arial"/>
              </a:rPr>
              <a:t>–t</a:t>
            </a:r>
            <a:r>
              <a:rPr kumimoji="0" lang="fr-FR" sz="1800" b="0" i="1" u="none" strike="noStrike" kern="0" cap="none" spc="0" normalizeH="0" baseline="0" noProof="0" dirty="0">
                <a:ln>
                  <a:noFill/>
                </a:ln>
                <a:solidFill>
                  <a:srgbClr val="FFFFFF">
                    <a:lumMod val="50000"/>
                  </a:srgbClr>
                </a:solidFill>
                <a:effectLst>
                  <a:outerShdw blurRad="38100" dist="38100" dir="2700000" algn="tl">
                    <a:srgbClr val="000000">
                      <a:alpha val="43137"/>
                    </a:srgbClr>
                  </a:outerShdw>
                </a:effectLst>
                <a:uLnTx/>
                <a:uFillTx/>
                <a:latin typeface="Bell MT" panose="02020503060305020303" pitchFamily="18" charset="0"/>
                <a:cs typeface="Arial"/>
                <a:sym typeface="Arial"/>
              </a:rPr>
              <a:t> </a:t>
            </a:r>
            <a:r>
              <a:rPr lang="fr-FR" sz="1800" i="1" dirty="0" err="1">
                <a:solidFill>
                  <a:srgbClr val="00B050"/>
                </a:solidFill>
                <a:effectLst>
                  <a:outerShdw blurRad="38100" dist="38100" dir="2700000" algn="tl">
                    <a:srgbClr val="000000">
                      <a:alpha val="43137"/>
                    </a:srgbClr>
                  </a:outerShdw>
                </a:effectLst>
                <a:latin typeface="Bell MT" panose="02020503060305020303" pitchFamily="18" charset="0"/>
              </a:rPr>
              <a:t>lifetime</a:t>
            </a:r>
            <a:r>
              <a:rPr lang="fr-FR" sz="1800" i="1" dirty="0">
                <a:solidFill>
                  <a:srgbClr val="FFFFFF">
                    <a:lumMod val="50000"/>
                  </a:srgbClr>
                </a:solidFill>
                <a:effectLst>
                  <a:outerShdw blurRad="38100" dist="38100" dir="2700000" algn="tl">
                    <a:srgbClr val="000000">
                      <a:alpha val="43137"/>
                    </a:srgbClr>
                  </a:outerShdw>
                </a:effectLst>
                <a:latin typeface="Bell MT" panose="02020503060305020303" pitchFamily="18" charset="0"/>
              </a:rPr>
              <a:t> </a:t>
            </a:r>
            <a:r>
              <a:rPr lang="fr-FR" sz="1800" i="1" dirty="0" err="1">
                <a:solidFill>
                  <a:schemeClr val="bg1">
                    <a:lumMod val="50000"/>
                  </a:schemeClr>
                </a:solidFill>
                <a:effectLst>
                  <a:outerShdw blurRad="38100" dist="38100" dir="2700000" algn="tl">
                    <a:srgbClr val="000000">
                      <a:alpha val="43137"/>
                    </a:srgbClr>
                  </a:outerShdw>
                </a:effectLst>
                <a:latin typeface="Bell MT" panose="02020503060305020303" pitchFamily="18" charset="0"/>
              </a:rPr>
              <a:t>privateKey</a:t>
            </a:r>
            <a:r>
              <a:rPr lang="fr-FR" sz="1800" dirty="0">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 </a:t>
            </a:r>
            <a:r>
              <a:rPr lang="fr-FR" sz="1800" dirty="0">
                <a:latin typeface="Source Sans Pro" panose="020B0503030403020204" pitchFamily="34" charset="0"/>
                <a:ea typeface="Source Sans Pro" panose="020B0503030403020204" pitchFamily="34" charset="0"/>
              </a:rPr>
              <a:t>p</a:t>
            </a:r>
            <a:r>
              <a:rPr kumimoji="0" lang="fr-FR" sz="1800" b="0" i="0" u="none" strike="noStrike" kern="0" cap="none" spc="0" normalizeH="0" baseline="0" noProof="0" dirty="0" err="1">
                <a:ln>
                  <a:noFill/>
                </a:ln>
                <a:solidFill>
                  <a:srgbClr val="000000"/>
                </a:solidFill>
                <a:effectLst/>
                <a:uLnTx/>
                <a:uFillTx/>
                <a:latin typeface="Source Sans Pro" panose="020B0503030403020204" pitchFamily="34" charset="0"/>
                <a:ea typeface="Source Sans Pro" panose="020B0503030403020204" pitchFamily="34" charset="0"/>
                <a:cs typeface="Arial"/>
                <a:sym typeface="Arial"/>
              </a:rPr>
              <a:t>our</a:t>
            </a:r>
            <a:r>
              <a:rPr kumimoji="0" lang="fr-FR" sz="1800" b="0" i="0" u="none" strike="noStrike" kern="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Arial"/>
                <a:sym typeface="Arial"/>
              </a:rPr>
              <a:t> ajouter la clé à l’agent avec un </a:t>
            </a:r>
            <a:r>
              <a:rPr kumimoji="0" lang="fr-FR" sz="18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ource Sans Pro" panose="020B0503030403020204" pitchFamily="34" charset="0"/>
                <a:ea typeface="Source Sans Pro" panose="020B0503030403020204" pitchFamily="34" charset="0"/>
                <a:cs typeface="Arial"/>
                <a:sym typeface="Arial"/>
              </a:rPr>
              <a:t>lifetime</a:t>
            </a:r>
            <a:r>
              <a:rPr kumimoji="0" lang="fr-FR" sz="1800" b="0" i="0" u="none" strike="noStrike" kern="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Arial"/>
                <a:sym typeface="Arial"/>
              </a:rPr>
              <a:t>.</a:t>
            </a:r>
          </a:p>
        </p:txBody>
      </p:sp>
      <p:pic>
        <p:nvPicPr>
          <p:cNvPr id="4" name="Picture 3">
            <a:extLst>
              <a:ext uri="{FF2B5EF4-FFF2-40B4-BE49-F238E27FC236}">
                <a16:creationId xmlns:a16="http://schemas.microsoft.com/office/drawing/2014/main" id="{B8FEF078-9320-A2E2-A2A9-88F27D3EAD89}"/>
              </a:ext>
            </a:extLst>
          </p:cNvPr>
          <p:cNvPicPr>
            <a:picLocks noChangeAspect="1"/>
          </p:cNvPicPr>
          <p:nvPr/>
        </p:nvPicPr>
        <p:blipFill rotWithShape="1">
          <a:blip r:embed="rId3"/>
          <a:srcRect r="327"/>
          <a:stretch/>
        </p:blipFill>
        <p:spPr>
          <a:xfrm>
            <a:off x="916361" y="2116111"/>
            <a:ext cx="7311277" cy="1581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F1BC6BC-F6D0-5703-82E6-706CF39BA559}"/>
              </a:ext>
            </a:extLst>
          </p:cNvPr>
          <p:cNvSpPr txBox="1"/>
          <p:nvPr/>
        </p:nvSpPr>
        <p:spPr>
          <a:xfrm>
            <a:off x="998221" y="4144795"/>
            <a:ext cx="7229418" cy="646331"/>
          </a:xfrm>
          <a:prstGeom prst="rect">
            <a:avLst/>
          </a:prstGeom>
          <a:noFill/>
        </p:spPr>
        <p:txBody>
          <a:bodyPr wrap="square" rtlCol="0">
            <a:spAutoFit/>
          </a:bodyPr>
          <a:lstStyle/>
          <a:p>
            <a:pPr algn="ctr"/>
            <a:r>
              <a:rPr lang="fr-FR" sz="1800" b="0" dirty="0">
                <a:effectLst/>
                <a:latin typeface="Roboto" panose="02000000000000000000" pitchFamily="2" charset="0"/>
              </a:rPr>
              <a:t>L’agent est responsable de l’authentification jusqu'à la désactivation de </a:t>
            </a:r>
            <a:r>
              <a:rPr lang="fr-FR" sz="1800" b="0" dirty="0" err="1">
                <a:effectLst>
                  <a:outerShdw blurRad="38100" dist="38100" dir="2700000" algn="tl">
                    <a:srgbClr val="000000">
                      <a:alpha val="43137"/>
                    </a:srgbClr>
                  </a:outerShdw>
                </a:effectLst>
                <a:latin typeface="Roboto" panose="02000000000000000000" pitchFamily="2" charset="0"/>
              </a:rPr>
              <a:t>bash</a:t>
            </a:r>
            <a:r>
              <a:rPr lang="fr-FR" sz="1800" b="0" dirty="0">
                <a:latin typeface="Roboto" panose="02000000000000000000" pitchFamily="2" charset="0"/>
              </a:rPr>
              <a:t> ou la limite de la </a:t>
            </a:r>
            <a:r>
              <a:rPr lang="fr-FR" sz="1800" dirty="0">
                <a:effectLst>
                  <a:outerShdw blurRad="38100" dist="38100" dir="2700000" algn="tl">
                    <a:srgbClr val="000000">
                      <a:alpha val="43137"/>
                    </a:srgbClr>
                  </a:outerShdw>
                </a:effectLst>
              </a:rPr>
              <a:t>durée de vie</a:t>
            </a:r>
            <a:endParaRPr lang="fr-FR" sz="1800" b="0" dirty="0">
              <a:solidFill>
                <a:srgbClr val="151526"/>
              </a:solidFill>
              <a:effectLst>
                <a:outerShdw blurRad="38100" dist="38100" dir="2700000" algn="tl">
                  <a:srgbClr val="000000">
                    <a:alpha val="43137"/>
                  </a:srgbClr>
                </a:outerShdw>
              </a:effectLst>
              <a:latin typeface="Roboto" panose="02000000000000000000" pitchFamily="2" charset="0"/>
            </a:endParaRPr>
          </a:p>
        </p:txBody>
      </p:sp>
      <p:sp>
        <p:nvSpPr>
          <p:cNvPr id="2" name="TextBox 1">
            <a:extLst>
              <a:ext uri="{FF2B5EF4-FFF2-40B4-BE49-F238E27FC236}">
                <a16:creationId xmlns:a16="http://schemas.microsoft.com/office/drawing/2014/main" id="{02C5C9E2-67A3-F1A6-5B34-98724F920900}"/>
              </a:ext>
            </a:extLst>
          </p:cNvPr>
          <p:cNvSpPr txBox="1"/>
          <p:nvPr/>
        </p:nvSpPr>
        <p:spPr>
          <a:xfrm>
            <a:off x="0" y="0"/>
            <a:ext cx="9144000" cy="307777"/>
          </a:xfrm>
          <a:prstGeom prst="rect">
            <a:avLst/>
          </a:prstGeom>
          <a:noFill/>
        </p:spPr>
        <p:txBody>
          <a:bodyPr wrap="square">
            <a:spAutoFit/>
          </a:bodyPr>
          <a:lstStyle/>
          <a:p>
            <a:pPr algn="ctr"/>
            <a:r>
              <a:rPr lang="fr-FR" sz="1400" u="none" dirty="0">
                <a:solidFill>
                  <a:schemeClr val="bg1">
                    <a:lumMod val="50000"/>
                  </a:schemeClr>
                </a:solidFill>
                <a:latin typeface="Times New Roman" panose="02020603050405020304" pitchFamily="18" charset="0"/>
                <a:cs typeface="Times New Roman" panose="02020603050405020304" pitchFamily="18" charset="0"/>
              </a:rPr>
              <a:t>Authentification à clé publique et agent</a:t>
            </a:r>
            <a:endParaRPr lang="fr-FR" dirty="0">
              <a:solidFill>
                <a:schemeClr val="bg1">
                  <a:lumMod val="50000"/>
                </a:schemeClr>
              </a:solidFill>
            </a:endParaRPr>
          </a:p>
        </p:txBody>
      </p:sp>
      <p:sp>
        <p:nvSpPr>
          <p:cNvPr id="10" name="Google Shape;133;p19">
            <a:extLst>
              <a:ext uri="{FF2B5EF4-FFF2-40B4-BE49-F238E27FC236}">
                <a16:creationId xmlns:a16="http://schemas.microsoft.com/office/drawing/2014/main" id="{BF0F5F8D-92D8-72CA-35B4-58D88A927D71}"/>
              </a:ext>
            </a:extLst>
          </p:cNvPr>
          <p:cNvSpPr txBox="1">
            <a:spLocks/>
          </p:cNvSpPr>
          <p:nvPr/>
        </p:nvSpPr>
        <p:spPr>
          <a:xfrm>
            <a:off x="786150" y="-168486"/>
            <a:ext cx="7571700" cy="10250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lang="en-US" dirty="0"/>
          </a:p>
          <a:p>
            <a:r>
              <a:rPr lang="fr-FR" dirty="0"/>
              <a:t>L’activation d’agent avec durée de vie</a:t>
            </a:r>
          </a:p>
        </p:txBody>
      </p:sp>
    </p:spTree>
    <p:extLst>
      <p:ext uri="{BB962C8B-B14F-4D97-AF65-F5344CB8AC3E}">
        <p14:creationId xmlns:p14="http://schemas.microsoft.com/office/powerpoint/2010/main" val="3818494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43E1098-6CC8-EA76-6213-A0E71B91324C}"/>
              </a:ext>
            </a:extLst>
          </p:cNvPr>
          <p:cNvCxnSpPr/>
          <p:nvPr/>
        </p:nvCxnSpPr>
        <p:spPr>
          <a:xfrm>
            <a:off x="2141622" y="3047998"/>
            <a:ext cx="5449349" cy="0"/>
          </a:xfrm>
          <a:prstGeom prst="line">
            <a:avLst/>
          </a:prstGeom>
          <a:ln w="889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A83B454-B26A-E475-D8CF-4FBB7714DD07}"/>
              </a:ext>
            </a:extLst>
          </p:cNvPr>
          <p:cNvSpPr>
            <a:spLocks noGrp="1"/>
          </p:cNvSpPr>
          <p:nvPr>
            <p:ph type="title"/>
          </p:nvPr>
        </p:nvSpPr>
        <p:spPr>
          <a:xfrm>
            <a:off x="786150" y="-4740"/>
            <a:ext cx="7571700" cy="702600"/>
          </a:xfrm>
        </p:spPr>
        <p:txBody>
          <a:bodyPr/>
          <a:lstStyle/>
          <a:p>
            <a:r>
              <a:rPr lang="en-US" dirty="0" err="1"/>
              <a:t>Authentification</a:t>
            </a:r>
            <a:endParaRPr lang="fr-FR" dirty="0"/>
          </a:p>
        </p:txBody>
      </p:sp>
      <p:sp>
        <p:nvSpPr>
          <p:cNvPr id="5" name="Slide Number Placeholder 4">
            <a:extLst>
              <a:ext uri="{FF2B5EF4-FFF2-40B4-BE49-F238E27FC236}">
                <a16:creationId xmlns:a16="http://schemas.microsoft.com/office/drawing/2014/main" id="{95A8664E-ED36-910F-B732-515F127EEE8C}"/>
              </a:ext>
            </a:extLst>
          </p:cNvPr>
          <p:cNvSpPr>
            <a:spLocks noGrp="1"/>
          </p:cNvSpPr>
          <p:nvPr>
            <p:ph type="sldNum" idx="12"/>
          </p:nvPr>
        </p:nvSpPr>
        <p:spPr>
          <a:xfrm>
            <a:off x="8404384" y="4749900"/>
            <a:ext cx="548700" cy="393600"/>
          </a:xfrm>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10" name="TextBox 309">
            <a:extLst>
              <a:ext uri="{FF2B5EF4-FFF2-40B4-BE49-F238E27FC236}">
                <a16:creationId xmlns:a16="http://schemas.microsoft.com/office/drawing/2014/main" id="{8242EF44-FB80-2181-A2A3-80A968D34505}"/>
              </a:ext>
            </a:extLst>
          </p:cNvPr>
          <p:cNvSpPr txBox="1"/>
          <p:nvPr/>
        </p:nvSpPr>
        <p:spPr>
          <a:xfrm>
            <a:off x="1198507" y="3410848"/>
            <a:ext cx="922333" cy="307777"/>
          </a:xfrm>
          <a:prstGeom prst="rect">
            <a:avLst/>
          </a:prstGeom>
          <a:noFill/>
        </p:spPr>
        <p:txBody>
          <a:bodyPr wrap="square" rtlCol="0">
            <a:spAutoFit/>
          </a:bodyPr>
          <a:lstStyle/>
          <a:p>
            <a:r>
              <a:rPr lang="en-US" b="1" dirty="0"/>
              <a:t>Client</a:t>
            </a:r>
            <a:endParaRPr lang="fr-FR" dirty="0"/>
          </a:p>
        </p:txBody>
      </p:sp>
      <mc:AlternateContent xmlns:mc="http://schemas.openxmlformats.org/markup-compatibility/2006">
        <mc:Choice xmlns:am3d="http://schemas.microsoft.com/office/drawing/2017/model3d" Requires="am3d">
          <p:graphicFrame>
            <p:nvGraphicFramePr>
              <p:cNvPr id="176" name="3D Model 175" descr="Laptop - Windows menu">
                <a:extLst>
                  <a:ext uri="{FF2B5EF4-FFF2-40B4-BE49-F238E27FC236}">
                    <a16:creationId xmlns:a16="http://schemas.microsoft.com/office/drawing/2014/main" id="{30EC47F0-7FC3-A192-7572-0B78C2D8EE4D}"/>
                  </a:ext>
                </a:extLst>
              </p:cNvPr>
              <p:cNvGraphicFramePr>
                <a:graphicFrameLocks noChangeAspect="1"/>
              </p:cNvGraphicFramePr>
              <p:nvPr>
                <p:extLst>
                  <p:ext uri="{D42A27DB-BD31-4B8C-83A1-F6EECF244321}">
                    <p14:modId xmlns:p14="http://schemas.microsoft.com/office/powerpoint/2010/main" val="4113033000"/>
                  </p:ext>
                </p:extLst>
              </p:nvPr>
            </p:nvGraphicFramePr>
            <p:xfrm>
              <a:off x="188464" y="1067304"/>
              <a:ext cx="2723708" cy="2388322"/>
            </p:xfrm>
            <a:graphic>
              <a:graphicData uri="http://schemas.microsoft.com/office/drawing/2017/model3d">
                <am3d:model3d r:embed="rId3">
                  <am3d:spPr>
                    <a:xfrm>
                      <a:off x="0" y="0"/>
                      <a:ext cx="2723708" cy="2388322"/>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3936456" ay="-3660394" az="-3755785"/>
                    <am3d:postTrans dx="0" dy="0" dz="0"/>
                  </am3d:trans>
                  <am3d:raster rName="Office3DRenderer" rVer="16.0.8326">
                    <am3d:blip r:embed="rId4"/>
                  </am3d:raster>
                  <am3d:objViewport viewportSz="29228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6" name="3D Model 175" descr="Laptop - Windows menu">
                <a:extLst>
                  <a:ext uri="{FF2B5EF4-FFF2-40B4-BE49-F238E27FC236}">
                    <a16:creationId xmlns:a16="http://schemas.microsoft.com/office/drawing/2014/main" id="{30EC47F0-7FC3-A192-7572-0B78C2D8EE4D}"/>
                  </a:ext>
                </a:extLst>
              </p:cNvPr>
              <p:cNvPicPr>
                <a:picLocks noGrp="1" noRot="1" noChangeAspect="1" noMove="1" noResize="1" noEditPoints="1" noAdjustHandles="1" noChangeArrowheads="1" noChangeShapeType="1" noCrop="1"/>
              </p:cNvPicPr>
              <p:nvPr/>
            </p:nvPicPr>
            <p:blipFill>
              <a:blip r:embed="rId4"/>
              <a:stretch>
                <a:fillRect/>
              </a:stretch>
            </p:blipFill>
            <p:spPr>
              <a:xfrm>
                <a:off x="188464" y="1067304"/>
                <a:ext cx="2723708" cy="23883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7" name="3D Model 176" descr="Server symbol">
                <a:extLst>
                  <a:ext uri="{FF2B5EF4-FFF2-40B4-BE49-F238E27FC236}">
                    <a16:creationId xmlns:a16="http://schemas.microsoft.com/office/drawing/2014/main" id="{252C73E5-38B2-19AA-9315-C67728FCFB3C}"/>
                  </a:ext>
                </a:extLst>
              </p:cNvPr>
              <p:cNvGraphicFramePr>
                <a:graphicFrameLocks noChangeAspect="1"/>
              </p:cNvGraphicFramePr>
              <p:nvPr>
                <p:extLst>
                  <p:ext uri="{D42A27DB-BD31-4B8C-83A1-F6EECF244321}">
                    <p14:modId xmlns:p14="http://schemas.microsoft.com/office/powerpoint/2010/main" val="836397197"/>
                  </p:ext>
                </p:extLst>
              </p:nvPr>
            </p:nvGraphicFramePr>
            <p:xfrm>
              <a:off x="6749512" y="1308063"/>
              <a:ext cx="1201709" cy="2180580"/>
            </p:xfrm>
            <a:graphic>
              <a:graphicData uri="http://schemas.microsoft.com/office/drawing/2017/model3d">
                <am3d:model3d r:embed="rId5">
                  <am3d:spPr>
                    <a:xfrm>
                      <a:off x="0" y="0"/>
                      <a:ext cx="1201709" cy="218058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26369" ay="-3400422" az="-105605"/>
                    <am3d:postTrans dx="0" dy="0" dz="0"/>
                  </am3d:trans>
                  <am3d:raster rName="Office3DRenderer" rVer="16.0.8326">
                    <am3d:blip r:embed="rId6"/>
                  </am3d:raster>
                  <am3d:objViewport viewportSz="23710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7" name="3D Model 176" descr="Server symbol">
                <a:extLst>
                  <a:ext uri="{FF2B5EF4-FFF2-40B4-BE49-F238E27FC236}">
                    <a16:creationId xmlns:a16="http://schemas.microsoft.com/office/drawing/2014/main" id="{252C73E5-38B2-19AA-9315-C67728FCFB3C}"/>
                  </a:ext>
                </a:extLst>
              </p:cNvPr>
              <p:cNvPicPr>
                <a:picLocks noGrp="1" noRot="1" noChangeAspect="1" noMove="1" noResize="1" noEditPoints="1" noAdjustHandles="1" noChangeArrowheads="1" noChangeShapeType="1" noCrop="1"/>
              </p:cNvPicPr>
              <p:nvPr/>
            </p:nvPicPr>
            <p:blipFill>
              <a:blip r:embed="rId6"/>
              <a:stretch>
                <a:fillRect/>
              </a:stretch>
            </p:blipFill>
            <p:spPr>
              <a:xfrm>
                <a:off x="6749512" y="1308063"/>
                <a:ext cx="1201709" cy="2180580"/>
              </a:xfrm>
              <a:prstGeom prst="rect">
                <a:avLst/>
              </a:prstGeom>
            </p:spPr>
          </p:pic>
        </mc:Fallback>
      </mc:AlternateContent>
      <p:sp>
        <p:nvSpPr>
          <p:cNvPr id="178" name="TextBox 177">
            <a:extLst>
              <a:ext uri="{FF2B5EF4-FFF2-40B4-BE49-F238E27FC236}">
                <a16:creationId xmlns:a16="http://schemas.microsoft.com/office/drawing/2014/main" id="{0CE0D767-B606-0F06-FFFA-8ADC1882DDD3}"/>
              </a:ext>
            </a:extLst>
          </p:cNvPr>
          <p:cNvSpPr txBox="1"/>
          <p:nvPr/>
        </p:nvSpPr>
        <p:spPr>
          <a:xfrm>
            <a:off x="7075269" y="3488643"/>
            <a:ext cx="1039806" cy="307777"/>
          </a:xfrm>
          <a:prstGeom prst="rect">
            <a:avLst/>
          </a:prstGeom>
          <a:noFill/>
        </p:spPr>
        <p:txBody>
          <a:bodyPr wrap="square" rtlCol="0">
            <a:spAutoFit/>
          </a:bodyPr>
          <a:lstStyle/>
          <a:p>
            <a:r>
              <a:rPr lang="en-US" b="1" dirty="0" err="1"/>
              <a:t>Serveur</a:t>
            </a:r>
            <a:endParaRPr lang="fr-FR" dirty="0"/>
          </a:p>
        </p:txBody>
      </p:sp>
      <p:sp>
        <p:nvSpPr>
          <p:cNvPr id="3" name="TextBox 2">
            <a:extLst>
              <a:ext uri="{FF2B5EF4-FFF2-40B4-BE49-F238E27FC236}">
                <a16:creationId xmlns:a16="http://schemas.microsoft.com/office/drawing/2014/main" id="{55A2338B-19C1-9DFD-205F-B18018D3A595}"/>
              </a:ext>
            </a:extLst>
          </p:cNvPr>
          <p:cNvSpPr txBox="1"/>
          <p:nvPr/>
        </p:nvSpPr>
        <p:spPr>
          <a:xfrm>
            <a:off x="4050430" y="1716365"/>
            <a:ext cx="1422334" cy="307777"/>
          </a:xfrm>
          <a:prstGeom prst="rect">
            <a:avLst/>
          </a:prstGeom>
          <a:noFill/>
        </p:spPr>
        <p:txBody>
          <a:bodyPr wrap="square" rtlCol="0">
            <a:spAutoFit/>
          </a:bodyPr>
          <a:lstStyle/>
          <a:p>
            <a:r>
              <a:rPr lang="en-US" dirty="0" err="1"/>
              <a:t>Authentification</a:t>
            </a:r>
            <a:endParaRPr lang="fr-FR" dirty="0"/>
          </a:p>
        </p:txBody>
      </p:sp>
      <p:cxnSp>
        <p:nvCxnSpPr>
          <p:cNvPr id="7" name="Google Shape;1724;p28">
            <a:extLst>
              <a:ext uri="{FF2B5EF4-FFF2-40B4-BE49-F238E27FC236}">
                <a16:creationId xmlns:a16="http://schemas.microsoft.com/office/drawing/2014/main" id="{B190C5FA-152A-0F19-76F6-07DFF1BDAEFD}"/>
              </a:ext>
            </a:extLst>
          </p:cNvPr>
          <p:cNvCxnSpPr>
            <a:cxnSpLocks/>
          </p:cNvCxnSpPr>
          <p:nvPr/>
        </p:nvCxnSpPr>
        <p:spPr>
          <a:xfrm>
            <a:off x="3671560" y="2441392"/>
            <a:ext cx="2285041" cy="0"/>
          </a:xfrm>
          <a:prstGeom prst="straightConnector1">
            <a:avLst/>
          </a:prstGeom>
          <a:noFill/>
          <a:ln w="38100" cap="flat" cmpd="sng">
            <a:solidFill>
              <a:srgbClr val="0091EA"/>
            </a:solidFill>
            <a:prstDash val="solid"/>
            <a:round/>
            <a:headEnd type="triangle" w="med" len="med"/>
            <a:tailEnd type="none" w="med" len="med"/>
          </a:ln>
        </p:spPr>
      </p:cxnSp>
      <p:sp>
        <p:nvSpPr>
          <p:cNvPr id="8" name="TextBox 7">
            <a:extLst>
              <a:ext uri="{FF2B5EF4-FFF2-40B4-BE49-F238E27FC236}">
                <a16:creationId xmlns:a16="http://schemas.microsoft.com/office/drawing/2014/main" id="{F618529F-1357-D0EC-AD76-ACCA5F3F1B2B}"/>
              </a:ext>
            </a:extLst>
          </p:cNvPr>
          <p:cNvSpPr txBox="1"/>
          <p:nvPr/>
        </p:nvSpPr>
        <p:spPr>
          <a:xfrm>
            <a:off x="4421618" y="2139568"/>
            <a:ext cx="1005485" cy="307775"/>
          </a:xfrm>
          <a:prstGeom prst="rect">
            <a:avLst/>
          </a:prstGeom>
          <a:noFill/>
        </p:spPr>
        <p:txBody>
          <a:bodyPr wrap="square" rtlCol="0">
            <a:spAutoFit/>
          </a:bodyPr>
          <a:lstStyle/>
          <a:p>
            <a:r>
              <a:rPr lang="en-US" dirty="0" err="1"/>
              <a:t>Valider</a:t>
            </a:r>
            <a:endParaRPr lang="fr-FR" dirty="0"/>
          </a:p>
        </p:txBody>
      </p:sp>
      <p:cxnSp>
        <p:nvCxnSpPr>
          <p:cNvPr id="11" name="Google Shape;1724;p28">
            <a:extLst>
              <a:ext uri="{FF2B5EF4-FFF2-40B4-BE49-F238E27FC236}">
                <a16:creationId xmlns:a16="http://schemas.microsoft.com/office/drawing/2014/main" id="{7E03522E-DB32-1E3F-6FC1-EBF03D5A9584}"/>
              </a:ext>
            </a:extLst>
          </p:cNvPr>
          <p:cNvCxnSpPr>
            <a:cxnSpLocks/>
          </p:cNvCxnSpPr>
          <p:nvPr/>
        </p:nvCxnSpPr>
        <p:spPr>
          <a:xfrm>
            <a:off x="3775991" y="2948572"/>
            <a:ext cx="2180610" cy="0"/>
          </a:xfrm>
          <a:prstGeom prst="straightConnector1">
            <a:avLst/>
          </a:prstGeom>
          <a:noFill/>
          <a:ln w="38100" cap="flat" cmpd="sng">
            <a:solidFill>
              <a:srgbClr val="0070C0"/>
            </a:solidFill>
            <a:prstDash val="solid"/>
            <a:round/>
            <a:headEnd type="none" w="med" len="med"/>
            <a:tailEnd type="triangle" w="med" len="med"/>
          </a:ln>
        </p:spPr>
      </p:cxnSp>
      <p:cxnSp>
        <p:nvCxnSpPr>
          <p:cNvPr id="12" name="Google Shape;1724;p28">
            <a:extLst>
              <a:ext uri="{FF2B5EF4-FFF2-40B4-BE49-F238E27FC236}">
                <a16:creationId xmlns:a16="http://schemas.microsoft.com/office/drawing/2014/main" id="{B08D9F7F-3941-7251-9015-6FD9DC336729}"/>
              </a:ext>
            </a:extLst>
          </p:cNvPr>
          <p:cNvCxnSpPr>
            <a:cxnSpLocks/>
          </p:cNvCxnSpPr>
          <p:nvPr/>
        </p:nvCxnSpPr>
        <p:spPr>
          <a:xfrm>
            <a:off x="3775991" y="3152955"/>
            <a:ext cx="2180610" cy="0"/>
          </a:xfrm>
          <a:prstGeom prst="straightConnector1">
            <a:avLst/>
          </a:prstGeom>
          <a:noFill/>
          <a:ln w="38100" cap="flat" cmpd="sng">
            <a:solidFill>
              <a:srgbClr val="0070C0"/>
            </a:solidFill>
            <a:prstDash val="solid"/>
            <a:round/>
            <a:headEnd type="triangle" w="med" len="med"/>
            <a:tailEnd type="none" w="med" len="med"/>
          </a:ln>
        </p:spPr>
      </p:cxnSp>
      <p:sp>
        <p:nvSpPr>
          <p:cNvPr id="13" name="TextBox 12">
            <a:extLst>
              <a:ext uri="{FF2B5EF4-FFF2-40B4-BE49-F238E27FC236}">
                <a16:creationId xmlns:a16="http://schemas.microsoft.com/office/drawing/2014/main" id="{D9B2453F-2337-1405-7757-4C739CFFBB68}"/>
              </a:ext>
            </a:extLst>
          </p:cNvPr>
          <p:cNvSpPr txBox="1"/>
          <p:nvPr/>
        </p:nvSpPr>
        <p:spPr>
          <a:xfrm>
            <a:off x="4253848" y="2656570"/>
            <a:ext cx="1633335" cy="307777"/>
          </a:xfrm>
          <a:prstGeom prst="rect">
            <a:avLst/>
          </a:prstGeom>
          <a:noFill/>
        </p:spPr>
        <p:txBody>
          <a:bodyPr wrap="square" rtlCol="0">
            <a:spAutoFit/>
          </a:bodyPr>
          <a:lstStyle/>
          <a:p>
            <a:r>
              <a:rPr lang="en-US" dirty="0"/>
              <a:t>Les </a:t>
            </a:r>
            <a:r>
              <a:rPr lang="en-US" dirty="0" err="1"/>
              <a:t>requêtes</a:t>
            </a:r>
            <a:endParaRPr lang="fr-FR" dirty="0"/>
          </a:p>
        </p:txBody>
      </p:sp>
      <p:sp>
        <p:nvSpPr>
          <p:cNvPr id="15" name="TextBox 14">
            <a:extLst>
              <a:ext uri="{FF2B5EF4-FFF2-40B4-BE49-F238E27FC236}">
                <a16:creationId xmlns:a16="http://schemas.microsoft.com/office/drawing/2014/main" id="{CB99F29B-C906-AEB7-EFA1-54337134BC12}"/>
              </a:ext>
            </a:extLst>
          </p:cNvPr>
          <p:cNvSpPr txBox="1"/>
          <p:nvPr/>
        </p:nvSpPr>
        <p:spPr>
          <a:xfrm>
            <a:off x="4253847" y="3124823"/>
            <a:ext cx="1633335" cy="307777"/>
          </a:xfrm>
          <a:prstGeom prst="rect">
            <a:avLst/>
          </a:prstGeom>
          <a:noFill/>
        </p:spPr>
        <p:txBody>
          <a:bodyPr wrap="square" rtlCol="0">
            <a:spAutoFit/>
          </a:bodyPr>
          <a:lstStyle/>
          <a:p>
            <a:r>
              <a:rPr lang="en-US" dirty="0"/>
              <a:t>Les </a:t>
            </a:r>
            <a:r>
              <a:rPr lang="en-US" dirty="0" err="1"/>
              <a:t>réponses</a:t>
            </a:r>
            <a:endParaRPr lang="fr-FR" dirty="0"/>
          </a:p>
        </p:txBody>
      </p:sp>
      <p:cxnSp>
        <p:nvCxnSpPr>
          <p:cNvPr id="19" name="Straight Arrow Connector 18">
            <a:extLst>
              <a:ext uri="{FF2B5EF4-FFF2-40B4-BE49-F238E27FC236}">
                <a16:creationId xmlns:a16="http://schemas.microsoft.com/office/drawing/2014/main" id="{3F9356EF-08DA-BBA0-9554-C22BD22FA7BF}"/>
              </a:ext>
            </a:extLst>
          </p:cNvPr>
          <p:cNvCxnSpPr>
            <a:cxnSpLocks/>
          </p:cNvCxnSpPr>
          <p:nvPr/>
        </p:nvCxnSpPr>
        <p:spPr>
          <a:xfrm>
            <a:off x="3671560" y="2012577"/>
            <a:ext cx="22850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8070909-1250-6FBC-50EA-B3D48C3F11DB}"/>
              </a:ext>
            </a:extLst>
          </p:cNvPr>
          <p:cNvSpPr/>
          <p:nvPr/>
        </p:nvSpPr>
        <p:spPr>
          <a:xfrm>
            <a:off x="-63414" y="-13381"/>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562418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500"/>
                                        <p:tgtEl>
                                          <p:spTgt spid="8"/>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8" fill="hold" nodeType="withEffect">
                                  <p:stCondLst>
                                    <p:cond delay="200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grpId="0" nodeType="withEffect">
                                  <p:stCondLst>
                                    <p:cond delay="20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2" fill="hold" nodeType="withEffect">
                                  <p:stCondLst>
                                    <p:cond delay="250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500"/>
                                        <p:tgtEl>
                                          <p:spTgt spid="12"/>
                                        </p:tgtEl>
                                      </p:cBhvr>
                                    </p:animEffect>
                                  </p:childTnLst>
                                </p:cTn>
                              </p:par>
                              <p:par>
                                <p:cTn id="26" presetID="22" presetClass="entr" presetSubtype="2" fill="hold" grpId="0" nodeType="withEffect">
                                  <p:stCondLst>
                                    <p:cond delay="250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500"/>
                                        <p:tgtEl>
                                          <p:spTgt spid="15"/>
                                        </p:tgtEl>
                                      </p:cBhvr>
                                    </p:animEffect>
                                  </p:childTnLst>
                                </p:cTn>
                              </p:par>
                              <p:par>
                                <p:cTn id="29" presetID="10" presetClass="entr" presetSubtype="0" fill="hold"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141282" y="501889"/>
            <a:ext cx="8085221" cy="38931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8.</a:t>
            </a:r>
            <a:r>
              <a:rPr lang="en-US" sz="6000" u="none" dirty="0">
                <a:latin typeface="Times New Roman" panose="02020603050405020304" pitchFamily="18" charset="0"/>
                <a:cs typeface="Times New Roman" panose="02020603050405020304" pitchFamily="18" charset="0"/>
              </a:rPr>
              <a:t> </a:t>
            </a:r>
            <a:br>
              <a:rPr lang="en-US" sz="6000" u="none" dirty="0">
                <a:latin typeface="Times New Roman" panose="02020603050405020304" pitchFamily="18" charset="0"/>
                <a:cs typeface="Times New Roman" panose="02020603050405020304" pitchFamily="18" charset="0"/>
              </a:rPr>
            </a:br>
            <a:r>
              <a:rPr lang="en-US" sz="5400" u="none" dirty="0" err="1">
                <a:latin typeface="Times New Roman" panose="02020603050405020304" pitchFamily="18" charset="0"/>
                <a:cs typeface="Times New Roman" panose="02020603050405020304" pitchFamily="18" charset="0"/>
              </a:rPr>
              <a:t>Lancement</a:t>
            </a:r>
            <a:r>
              <a:rPr lang="en-US" sz="5400" u="none" dirty="0">
                <a:latin typeface="Times New Roman" panose="02020603050405020304" pitchFamily="18" charset="0"/>
                <a:cs typeface="Times New Roman" panose="02020603050405020304" pitchFamily="18" charset="0"/>
              </a:rPr>
              <a:t> de </a:t>
            </a:r>
            <a:r>
              <a:rPr lang="en-US" sz="5400" u="none" dirty="0" err="1">
                <a:latin typeface="Times New Roman" panose="02020603050405020304" pitchFamily="18" charset="0"/>
                <a:cs typeface="Times New Roman" panose="02020603050405020304" pitchFamily="18" charset="0"/>
              </a:rPr>
              <a:t>commandes</a:t>
            </a:r>
            <a:r>
              <a:rPr lang="en-US" sz="5400" u="none" dirty="0">
                <a:latin typeface="Times New Roman" panose="02020603050405020304" pitchFamily="18" charset="0"/>
                <a:cs typeface="Times New Roman" panose="02020603050405020304" pitchFamily="18" charset="0"/>
              </a:rPr>
              <a:t> </a:t>
            </a:r>
            <a:r>
              <a:rPr lang="en-US" sz="5400" u="none" dirty="0" err="1">
                <a:latin typeface="Times New Roman" panose="02020603050405020304" pitchFamily="18" charset="0"/>
                <a:cs typeface="Times New Roman" panose="02020603050405020304" pitchFamily="18" charset="0"/>
              </a:rPr>
              <a:t>automatiques</a:t>
            </a:r>
            <a:r>
              <a:rPr lang="en-US" sz="5400" u="none" dirty="0">
                <a:latin typeface="Times New Roman" panose="02020603050405020304" pitchFamily="18" charset="0"/>
                <a:cs typeface="Times New Roman" panose="02020603050405020304" pitchFamily="18" charset="0"/>
              </a:rPr>
              <a:t> sur le </a:t>
            </a:r>
            <a:r>
              <a:rPr lang="en-US" sz="5400" u="none" dirty="0" err="1">
                <a:latin typeface="Times New Roman" panose="02020603050405020304" pitchFamily="18" charset="0"/>
                <a:cs typeface="Times New Roman" panose="02020603050405020304" pitchFamily="18" charset="0"/>
              </a:rPr>
              <a:t>serveur</a:t>
            </a:r>
            <a:r>
              <a:rPr lang="en-US" sz="5400" u="none" dirty="0">
                <a:latin typeface="Times New Roman" panose="02020603050405020304" pitchFamily="18" charset="0"/>
                <a:cs typeface="Times New Roman" panose="02020603050405020304" pitchFamily="18" charset="0"/>
              </a:rPr>
              <a:t>.</a:t>
            </a:r>
            <a:endParaRPr lang="fr-FR" sz="6000" dirty="0">
              <a:solidFill>
                <a:schemeClr val="accent4"/>
              </a:solidFill>
            </a:endParaRPr>
          </a:p>
        </p:txBody>
      </p:sp>
      <p:sp>
        <p:nvSpPr>
          <p:cNvPr id="98" name="Google Shape;98;p15"/>
          <p:cNvSpPr txBox="1">
            <a:spLocks noGrp="1"/>
          </p:cNvSpPr>
          <p:nvPr>
            <p:ph type="subTitle" idx="1"/>
          </p:nvPr>
        </p:nvSpPr>
        <p:spPr>
          <a:xfrm>
            <a:off x="4571999" y="4099647"/>
            <a:ext cx="2806625"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 - bash</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172005827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AB1C5-0494-C6C8-36DA-393772250C76}"/>
              </a:ext>
            </a:extLst>
          </p:cNvPr>
          <p:cNvSpPr/>
          <p:nvPr/>
        </p:nvSpPr>
        <p:spPr>
          <a:xfrm>
            <a:off x="-109298" y="0"/>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Slide Number Placeholder 3">
            <a:extLst>
              <a:ext uri="{FF2B5EF4-FFF2-40B4-BE49-F238E27FC236}">
                <a16:creationId xmlns:a16="http://schemas.microsoft.com/office/drawing/2014/main" id="{50D5FECD-C9C9-632C-2684-094CA51ABA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7" name="Google Shape;110;p17">
            <a:extLst>
              <a:ext uri="{FF2B5EF4-FFF2-40B4-BE49-F238E27FC236}">
                <a16:creationId xmlns:a16="http://schemas.microsoft.com/office/drawing/2014/main" id="{13FBCF07-E475-D7D1-682A-B260238A32ED}"/>
              </a:ext>
            </a:extLst>
          </p:cNvPr>
          <p:cNvSpPr txBox="1">
            <a:spLocks noGrp="1"/>
          </p:cNvSpPr>
          <p:nvPr>
            <p:ph type="title"/>
          </p:nvPr>
        </p:nvSpPr>
        <p:spPr>
          <a:xfrm>
            <a:off x="786150" y="-1573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P</a:t>
            </a:r>
            <a:r>
              <a:rPr lang="en" dirty="0"/>
              <a:t>our le systeme d’exploitation Linux</a:t>
            </a:r>
            <a:endParaRPr dirty="0"/>
          </a:p>
        </p:txBody>
      </p:sp>
      <p:sp>
        <p:nvSpPr>
          <p:cNvPr id="2" name="TextBox 1">
            <a:extLst>
              <a:ext uri="{FF2B5EF4-FFF2-40B4-BE49-F238E27FC236}">
                <a16:creationId xmlns:a16="http://schemas.microsoft.com/office/drawing/2014/main" id="{E8E284CD-448C-1A5C-FF94-251B8881EB8A}"/>
              </a:ext>
            </a:extLst>
          </p:cNvPr>
          <p:cNvSpPr txBox="1"/>
          <p:nvPr/>
        </p:nvSpPr>
        <p:spPr>
          <a:xfrm>
            <a:off x="524566" y="878316"/>
            <a:ext cx="8121180" cy="3970318"/>
          </a:xfrm>
          <a:prstGeom prst="rect">
            <a:avLst/>
          </a:prstGeom>
          <a:noFill/>
        </p:spPr>
        <p:txBody>
          <a:bodyPr wrap="square">
            <a:spAutoFit/>
          </a:bodyPr>
          <a:lstStyle/>
          <a:p>
            <a:endParaRPr lang="fr-FR" sz="1800" dirty="0">
              <a:latin typeface="Source Sans Pro" panose="020B0503030403020204" pitchFamily="34" charset="0"/>
              <a:ea typeface="Source Sans Pro" panose="020B0503030403020204" pitchFamily="34" charset="0"/>
            </a:endParaRPr>
          </a:p>
          <a:p>
            <a:r>
              <a:rPr lang="fr-FR" sz="1800" i="1" dirty="0" err="1">
                <a:solidFill>
                  <a:srgbClr val="00B050"/>
                </a:solidFill>
                <a:latin typeface="Bell MT" panose="02020503060305020303" pitchFamily="18" charset="0"/>
              </a:rPr>
              <a:t>pwd</a:t>
            </a:r>
            <a:r>
              <a:rPr lang="fr-FR" sz="1800" i="1" dirty="0">
                <a:solidFill>
                  <a:schemeClr val="tx1"/>
                </a:solidFill>
                <a:latin typeface="Bell MT" panose="02020503060305020303" pitchFamily="18" charset="0"/>
              </a:rPr>
              <a:t>	:    permet d’afficher l’emplacement ou on se situe actuellement.</a:t>
            </a:r>
          </a:p>
          <a:p>
            <a:r>
              <a:rPr lang="fr-FR" sz="1800" i="1" dirty="0">
                <a:solidFill>
                  <a:srgbClr val="00B050"/>
                </a:solidFill>
                <a:latin typeface="Bell MT" panose="02020503060305020303" pitchFamily="18" charset="0"/>
              </a:rPr>
              <a:t>ls</a:t>
            </a:r>
            <a:r>
              <a:rPr lang="fr-FR" sz="1800" i="1" dirty="0">
                <a:solidFill>
                  <a:schemeClr val="tx1"/>
                </a:solidFill>
                <a:latin typeface="Bell MT" panose="02020503060305020303" pitchFamily="18" charset="0"/>
              </a:rPr>
              <a:t>	:    permet de lister les fichiers disponibles dans un répertoire.</a:t>
            </a:r>
          </a:p>
          <a:p>
            <a:r>
              <a:rPr lang="fr-FR" sz="1800" i="1" dirty="0">
                <a:solidFill>
                  <a:srgbClr val="00B050"/>
                </a:solidFill>
                <a:latin typeface="Bell MT" panose="02020503060305020303" pitchFamily="18" charset="0"/>
              </a:rPr>
              <a:t>cd</a:t>
            </a:r>
            <a:r>
              <a:rPr lang="fr-FR" sz="1800" i="1" dirty="0">
                <a:solidFill>
                  <a:schemeClr val="tx1"/>
                </a:solidFill>
                <a:latin typeface="Bell MT" panose="02020503060305020303" pitchFamily="18" charset="0"/>
              </a:rPr>
              <a:t>	:    permet de changer de répertoire courant et de se situer sur un autre.</a:t>
            </a:r>
          </a:p>
          <a:p>
            <a:r>
              <a:rPr lang="fr-FR" sz="1800" i="1" dirty="0">
                <a:solidFill>
                  <a:srgbClr val="00B050"/>
                </a:solidFill>
                <a:latin typeface="Bell MT" panose="02020503060305020303" pitchFamily="18" charset="0"/>
              </a:rPr>
              <a:t>cat</a:t>
            </a:r>
            <a:r>
              <a:rPr lang="fr-FR" sz="1800" i="1" dirty="0">
                <a:solidFill>
                  <a:schemeClr val="tx1"/>
                </a:solidFill>
                <a:latin typeface="Bell MT" panose="02020503060305020303" pitchFamily="18" charset="0"/>
              </a:rPr>
              <a:t>	:    permet d’afficher le contenu d’un fichier.</a:t>
            </a:r>
          </a:p>
          <a:p>
            <a:r>
              <a:rPr lang="fr-FR" sz="1800" i="1" dirty="0" err="1">
                <a:solidFill>
                  <a:srgbClr val="00B050"/>
                </a:solidFill>
                <a:latin typeface="Bell MT" panose="02020503060305020303" pitchFamily="18" charset="0"/>
              </a:rPr>
              <a:t>mkdir</a:t>
            </a:r>
            <a:r>
              <a:rPr lang="fr-FR" sz="1800" i="1" dirty="0">
                <a:solidFill>
                  <a:schemeClr val="tx1"/>
                </a:solidFill>
                <a:latin typeface="Bell MT" panose="02020503060305020303" pitchFamily="18" charset="0"/>
              </a:rPr>
              <a:t> 	:    permet de créer un répertoire.</a:t>
            </a:r>
          </a:p>
          <a:p>
            <a:r>
              <a:rPr lang="fr-FR" sz="1800" i="1" dirty="0" err="1">
                <a:solidFill>
                  <a:srgbClr val="00B050"/>
                </a:solidFill>
                <a:latin typeface="Bell MT" panose="02020503060305020303" pitchFamily="18" charset="0"/>
              </a:rPr>
              <a:t>rmdir</a:t>
            </a:r>
            <a:r>
              <a:rPr lang="fr-FR" sz="1800" i="1" dirty="0">
                <a:solidFill>
                  <a:schemeClr val="tx1"/>
                </a:solidFill>
                <a:latin typeface="Bell MT" panose="02020503060305020303" pitchFamily="18" charset="0"/>
              </a:rPr>
              <a:t> 	:    permet de supprimer un répertoire.</a:t>
            </a:r>
          </a:p>
          <a:p>
            <a:r>
              <a:rPr lang="fr-FR" sz="1800" i="1" dirty="0" err="1">
                <a:solidFill>
                  <a:srgbClr val="00B050"/>
                </a:solidFill>
                <a:latin typeface="Bell MT" panose="02020503060305020303" pitchFamily="18" charset="0"/>
              </a:rPr>
              <a:t>touch</a:t>
            </a:r>
            <a:r>
              <a:rPr lang="fr-FR" sz="1800" i="1" dirty="0">
                <a:solidFill>
                  <a:schemeClr val="tx1"/>
                </a:solidFill>
                <a:latin typeface="Bell MT" panose="02020503060305020303" pitchFamily="18" charset="0"/>
              </a:rPr>
              <a:t> 	:    permet de changer la date du dernier accès ou modification d’un fichier.</a:t>
            </a:r>
          </a:p>
          <a:p>
            <a:r>
              <a:rPr lang="fr-FR" sz="1800" i="1" dirty="0" err="1">
                <a:solidFill>
                  <a:srgbClr val="00B050"/>
                </a:solidFill>
                <a:latin typeface="Bell MT" panose="02020503060305020303" pitchFamily="18" charset="0"/>
              </a:rPr>
              <a:t>cp</a:t>
            </a:r>
            <a:r>
              <a:rPr lang="fr-FR" sz="1800" i="1" dirty="0">
                <a:solidFill>
                  <a:schemeClr val="tx1"/>
                </a:solidFill>
                <a:latin typeface="Bell MT" panose="02020503060305020303" pitchFamily="18" charset="0"/>
              </a:rPr>
              <a:t> 	:    permet de copier un fichier ou un répertoire.</a:t>
            </a:r>
          </a:p>
          <a:p>
            <a:r>
              <a:rPr lang="fr-FR" sz="1800" i="1" dirty="0" err="1">
                <a:solidFill>
                  <a:srgbClr val="00B050"/>
                </a:solidFill>
                <a:latin typeface="Bell MT" panose="02020503060305020303" pitchFamily="18" charset="0"/>
              </a:rPr>
              <a:t>rm</a:t>
            </a:r>
            <a:r>
              <a:rPr lang="fr-FR" sz="1800" i="1" dirty="0">
                <a:solidFill>
                  <a:schemeClr val="tx1"/>
                </a:solidFill>
                <a:latin typeface="Bell MT" panose="02020503060305020303" pitchFamily="18" charset="0"/>
              </a:rPr>
              <a:t> 	:    permet de supprimer un fichier ou un répertoire.</a:t>
            </a:r>
          </a:p>
          <a:p>
            <a:r>
              <a:rPr lang="fr-FR" sz="1800" i="1" dirty="0">
                <a:solidFill>
                  <a:srgbClr val="00B050"/>
                </a:solidFill>
                <a:latin typeface="Bell MT" panose="02020503060305020303" pitchFamily="18" charset="0"/>
              </a:rPr>
              <a:t>mv</a:t>
            </a:r>
            <a:r>
              <a:rPr lang="fr-FR" sz="1800" i="1" dirty="0">
                <a:solidFill>
                  <a:schemeClr val="tx1"/>
                </a:solidFill>
                <a:latin typeface="Bell MT" panose="02020503060305020303" pitchFamily="18" charset="0"/>
              </a:rPr>
              <a:t> 	:    sert à renommer ou déplacer un fichier ou un répertoire.</a:t>
            </a:r>
          </a:p>
          <a:p>
            <a:r>
              <a:rPr lang="fr-FR" sz="1800" i="1" dirty="0" err="1">
                <a:solidFill>
                  <a:srgbClr val="00B050"/>
                </a:solidFill>
                <a:latin typeface="Bell MT" panose="02020503060305020303" pitchFamily="18" charset="0"/>
              </a:rPr>
              <a:t>echo</a:t>
            </a:r>
            <a:r>
              <a:rPr lang="fr-FR" sz="1800" i="1" dirty="0">
                <a:solidFill>
                  <a:schemeClr val="tx1"/>
                </a:solidFill>
                <a:latin typeface="Bell MT" panose="02020503060305020303" pitchFamily="18" charset="0"/>
              </a:rPr>
              <a:t> 	:    permet d’afficher une ligne.</a:t>
            </a:r>
          </a:p>
          <a:p>
            <a:endParaRPr lang="fr-FR" sz="1800" i="1" dirty="0">
              <a:solidFill>
                <a:schemeClr val="bg1">
                  <a:lumMod val="50000"/>
                </a:schemeClr>
              </a:solidFill>
              <a:latin typeface="Bell MT" panose="02020503060305020303" pitchFamily="18" charset="0"/>
            </a:endParaRPr>
          </a:p>
          <a:p>
            <a:endParaRPr lang="fr-FR" sz="1800" dirty="0">
              <a:latin typeface="Source Sans Pro" panose="020B0503030403020204" pitchFamily="34" charset="0"/>
              <a:ea typeface="Source Sans Pro" panose="020B0503030403020204" pitchFamily="34" charset="0"/>
            </a:endParaRPr>
          </a:p>
        </p:txBody>
      </p:sp>
      <p:sp>
        <p:nvSpPr>
          <p:cNvPr id="13" name="TextBox 12">
            <a:extLst>
              <a:ext uri="{FF2B5EF4-FFF2-40B4-BE49-F238E27FC236}">
                <a16:creationId xmlns:a16="http://schemas.microsoft.com/office/drawing/2014/main" id="{EA2557DE-C9C1-612D-AD93-4D0A62AB789D}"/>
              </a:ext>
            </a:extLst>
          </p:cNvPr>
          <p:cNvSpPr txBox="1"/>
          <p:nvPr/>
        </p:nvSpPr>
        <p:spPr>
          <a:xfrm>
            <a:off x="786150" y="545280"/>
            <a:ext cx="4637784" cy="400110"/>
          </a:xfrm>
          <a:prstGeom prst="rect">
            <a:avLst/>
          </a:prstGeom>
          <a:noFill/>
        </p:spPr>
        <p:txBody>
          <a:bodyPr wrap="square">
            <a:spAutoFit/>
          </a:bodyPr>
          <a:lstStyle/>
          <a:p>
            <a:r>
              <a:rPr kumimoji="0" lang="fr-FR" sz="2000" b="0" i="0" u="none" strike="noStrike" kern="0" cap="none" spc="0" normalizeH="0" baseline="0" noProof="0" dirty="0">
                <a:ln>
                  <a:noFill/>
                </a:ln>
                <a:solidFill>
                  <a:srgbClr val="0091EA"/>
                </a:solidFill>
                <a:effectLst/>
                <a:uLnTx/>
                <a:uFillTx/>
                <a:latin typeface="Roboto Slab"/>
                <a:ea typeface="Roboto Slab"/>
                <a:cs typeface="Roboto Slab"/>
                <a:sym typeface="Roboto Slab"/>
              </a:rPr>
              <a:t>les commandes Linux de base.</a:t>
            </a:r>
          </a:p>
        </p:txBody>
      </p:sp>
    </p:spTree>
    <p:extLst>
      <p:ext uri="{BB962C8B-B14F-4D97-AF65-F5344CB8AC3E}">
        <p14:creationId xmlns:p14="http://schemas.microsoft.com/office/powerpoint/2010/main" val="1845320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AB1C5-0494-C6C8-36DA-393772250C76}"/>
              </a:ext>
            </a:extLst>
          </p:cNvPr>
          <p:cNvSpPr/>
          <p:nvPr/>
        </p:nvSpPr>
        <p:spPr>
          <a:xfrm>
            <a:off x="-109298" y="0"/>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Slide Number Placeholder 3">
            <a:extLst>
              <a:ext uri="{FF2B5EF4-FFF2-40B4-BE49-F238E27FC236}">
                <a16:creationId xmlns:a16="http://schemas.microsoft.com/office/drawing/2014/main" id="{50D5FECD-C9C9-632C-2684-094CA51ABA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7" name="Google Shape;110;p17">
            <a:extLst>
              <a:ext uri="{FF2B5EF4-FFF2-40B4-BE49-F238E27FC236}">
                <a16:creationId xmlns:a16="http://schemas.microsoft.com/office/drawing/2014/main" id="{13FBCF07-E475-D7D1-682A-B260238A32ED}"/>
              </a:ext>
            </a:extLst>
          </p:cNvPr>
          <p:cNvSpPr txBox="1">
            <a:spLocks noGrp="1"/>
          </p:cNvSpPr>
          <p:nvPr>
            <p:ph type="title"/>
          </p:nvPr>
        </p:nvSpPr>
        <p:spPr>
          <a:xfrm>
            <a:off x="786150" y="-1573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Lancement de commandes automatiques</a:t>
            </a:r>
          </a:p>
        </p:txBody>
      </p:sp>
      <p:sp>
        <p:nvSpPr>
          <p:cNvPr id="10" name="TextBox 9">
            <a:extLst>
              <a:ext uri="{FF2B5EF4-FFF2-40B4-BE49-F238E27FC236}">
                <a16:creationId xmlns:a16="http://schemas.microsoft.com/office/drawing/2014/main" id="{90DC3AAF-92BD-9470-0899-E5FC037961B1}"/>
              </a:ext>
            </a:extLst>
          </p:cNvPr>
          <p:cNvSpPr txBox="1"/>
          <p:nvPr/>
        </p:nvSpPr>
        <p:spPr>
          <a:xfrm>
            <a:off x="374971" y="760269"/>
            <a:ext cx="740729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latin typeface="Source Sans Pro" panose="020B0503030403020204" pitchFamily="34" charset="0"/>
                <a:ea typeface="Source Sans Pro" panose="020B0503030403020204" pitchFamily="34" charset="0"/>
              </a:rPr>
              <a:t>Pour lancement de commandes automatiques sur le serveur, on utilise la notion de script Shell.</a:t>
            </a:r>
          </a:p>
        </p:txBody>
      </p:sp>
      <p:sp>
        <p:nvSpPr>
          <p:cNvPr id="14" name="TextBox 13">
            <a:extLst>
              <a:ext uri="{FF2B5EF4-FFF2-40B4-BE49-F238E27FC236}">
                <a16:creationId xmlns:a16="http://schemas.microsoft.com/office/drawing/2014/main" id="{61AABE67-60A2-1318-4792-55995D10847A}"/>
              </a:ext>
            </a:extLst>
          </p:cNvPr>
          <p:cNvSpPr txBox="1"/>
          <p:nvPr/>
        </p:nvSpPr>
        <p:spPr>
          <a:xfrm>
            <a:off x="374971" y="1322513"/>
            <a:ext cx="8182175" cy="1077218"/>
          </a:xfrm>
          <a:prstGeom prst="rect">
            <a:avLst/>
          </a:prstGeom>
          <a:noFill/>
        </p:spPr>
        <p:txBody>
          <a:bodyPr wrap="square">
            <a:spAutoFit/>
          </a:bodyPr>
          <a:lstStyle/>
          <a:p>
            <a:pPr algn="just"/>
            <a:r>
              <a:rPr lang="fr-FR" sz="1600" i="1" dirty="0">
                <a:latin typeface="Source Sans Pro" panose="020B0503030403020204" pitchFamily="34" charset="0"/>
                <a:ea typeface="Source Sans Pro" panose="020B0503030403020204" pitchFamily="34" charset="0"/>
              </a:rPr>
              <a:t>Un </a:t>
            </a:r>
            <a:r>
              <a:rPr lang="fr-FR" sz="1600" i="1" dirty="0">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script Shell </a:t>
            </a:r>
            <a:r>
              <a:rPr lang="fr-FR" sz="1600" i="1" dirty="0">
                <a:latin typeface="Source Sans Pro" panose="020B0503030403020204" pitchFamily="34" charset="0"/>
                <a:ea typeface="Source Sans Pro" panose="020B0503030403020204" pitchFamily="34" charset="0"/>
              </a:rPr>
              <a:t>est un programme informatique conçu pour être exécuté par un Shell Unix, un interpréteur en ligne de commande. Les différents dialectes des scripts Shell sont considérés comme des langages de script. Les opérations typiques effectuées par les scripts Shell comprennent la manipulation de fichiers, l’exécution de programmes et l’impression de texte.</a:t>
            </a:r>
          </a:p>
        </p:txBody>
      </p:sp>
      <p:sp>
        <p:nvSpPr>
          <p:cNvPr id="15" name="Rectangle 14">
            <a:extLst>
              <a:ext uri="{FF2B5EF4-FFF2-40B4-BE49-F238E27FC236}">
                <a16:creationId xmlns:a16="http://schemas.microsoft.com/office/drawing/2014/main" id="{E02D5CFA-6CAE-B72B-4115-CD263B584A43}"/>
              </a:ext>
            </a:extLst>
          </p:cNvPr>
          <p:cNvSpPr/>
          <p:nvPr/>
        </p:nvSpPr>
        <p:spPr>
          <a:xfrm>
            <a:off x="-126827" y="-37715"/>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TextBox 15">
            <a:extLst>
              <a:ext uri="{FF2B5EF4-FFF2-40B4-BE49-F238E27FC236}">
                <a16:creationId xmlns:a16="http://schemas.microsoft.com/office/drawing/2014/main" id="{6B284A33-5E51-846D-B8CC-5CC84C2708D1}"/>
              </a:ext>
            </a:extLst>
          </p:cNvPr>
          <p:cNvSpPr txBox="1"/>
          <p:nvPr/>
        </p:nvSpPr>
        <p:spPr>
          <a:xfrm>
            <a:off x="374971" y="2454060"/>
            <a:ext cx="740729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Script Shell</a:t>
            </a:r>
            <a:r>
              <a:rPr lang="fr-FR" sz="1600" dirty="0">
                <a:latin typeface="Source Sans Pro" panose="020B0503030403020204" pitchFamily="34" charset="0"/>
                <a:ea typeface="Source Sans Pro" panose="020B0503030403020204" pitchFamily="34" charset="0"/>
              </a:rPr>
              <a:t> contient des commandes d'Unix.</a:t>
            </a:r>
          </a:p>
        </p:txBody>
      </p:sp>
      <p:sp>
        <p:nvSpPr>
          <p:cNvPr id="17" name="TextBox 16">
            <a:extLst>
              <a:ext uri="{FF2B5EF4-FFF2-40B4-BE49-F238E27FC236}">
                <a16:creationId xmlns:a16="http://schemas.microsoft.com/office/drawing/2014/main" id="{BD927687-7308-99F9-6622-A5877AFC4230}"/>
              </a:ext>
            </a:extLst>
          </p:cNvPr>
          <p:cNvSpPr txBox="1"/>
          <p:nvPr/>
        </p:nvSpPr>
        <p:spPr>
          <a:xfrm>
            <a:off x="374971" y="2786850"/>
            <a:ext cx="740729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008FEA"/>
                </a:solidFill>
                <a:latin typeface="Source Sans Pro" panose="020B0503030403020204" pitchFamily="34" charset="0"/>
                <a:ea typeface="Source Sans Pro" panose="020B0503030403020204" pitchFamily="34" charset="0"/>
              </a:rPr>
              <a:t>Syntaxe</a:t>
            </a:r>
            <a:r>
              <a:rPr lang="fr-FR" sz="1600" dirty="0">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 script Shell</a:t>
            </a:r>
            <a:r>
              <a:rPr lang="fr-FR" sz="1600" dirty="0">
                <a:latin typeface="Source Sans Pro" panose="020B0503030403020204" pitchFamily="34" charset="0"/>
                <a:ea typeface="Source Sans Pro" panose="020B0503030403020204" pitchFamily="34" charset="0"/>
              </a:rPr>
              <a:t> pour exécuter les commandes Unix au serveur.</a:t>
            </a:r>
          </a:p>
        </p:txBody>
      </p:sp>
      <p:sp>
        <p:nvSpPr>
          <p:cNvPr id="18" name="TextBox 17">
            <a:extLst>
              <a:ext uri="{FF2B5EF4-FFF2-40B4-BE49-F238E27FC236}">
                <a16:creationId xmlns:a16="http://schemas.microsoft.com/office/drawing/2014/main" id="{C11DB7C9-E1F6-69C9-7581-9B86E344C672}"/>
              </a:ext>
            </a:extLst>
          </p:cNvPr>
          <p:cNvSpPr txBox="1"/>
          <p:nvPr/>
        </p:nvSpPr>
        <p:spPr>
          <a:xfrm>
            <a:off x="2872854" y="3125599"/>
            <a:ext cx="4039738"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C00000"/>
                </a:solidFill>
                <a:latin typeface="Source Sans Pro" panose="020B0503030403020204" pitchFamily="34" charset="0"/>
                <a:ea typeface="Source Sans Pro" panose="020B0503030403020204" pitchFamily="34" charset="0"/>
              </a:rPr>
              <a:t>s</a:t>
            </a:r>
            <a:r>
              <a:rPr lang="fr-FR" sz="1600" dirty="0">
                <a:solidFill>
                  <a:srgbClr val="C00000"/>
                </a:solidFill>
                <a:latin typeface="Source Sans Pro" panose="020B0503030403020204" pitchFamily="34" charset="0"/>
                <a:ea typeface="Source Sans Pro" panose="020B0503030403020204" pitchFamily="34" charset="0"/>
              </a:rPr>
              <a:t>sh </a:t>
            </a:r>
            <a:r>
              <a:rPr lang="fr-FR" sz="1600" dirty="0">
                <a:solidFill>
                  <a:schemeClr val="tx1"/>
                </a:solidFill>
                <a:latin typeface="Source Sans Pro" panose="020B0503030403020204" pitchFamily="34" charset="0"/>
                <a:ea typeface="Source Sans Pro" panose="020B0503030403020204" pitchFamily="34" charset="0"/>
              </a:rPr>
              <a:t>-i </a:t>
            </a:r>
            <a:r>
              <a:rPr lang="fr-FR" sz="1600" dirty="0" err="1">
                <a:solidFill>
                  <a:schemeClr val="tx1"/>
                </a:solidFill>
                <a:latin typeface="Source Sans Pro" panose="020B0503030403020204" pitchFamily="34" charset="0"/>
                <a:ea typeface="Source Sans Pro" panose="020B0503030403020204" pitchFamily="34" charset="0"/>
              </a:rPr>
              <a:t>privateKey</a:t>
            </a:r>
            <a:r>
              <a:rPr lang="fr-FR" sz="1600" dirty="0">
                <a:solidFill>
                  <a:schemeClr val="bg1">
                    <a:lumMod val="50000"/>
                  </a:schemeClr>
                </a:solidFill>
                <a:latin typeface="Source Sans Pro" panose="020B0503030403020204" pitchFamily="34" charset="0"/>
                <a:ea typeface="Source Sans Pro" panose="020B0503030403020204" pitchFamily="34" charset="0"/>
              </a:rPr>
              <a:t> </a:t>
            </a:r>
            <a:r>
              <a:rPr lang="fr-FR" sz="1600" dirty="0" err="1">
                <a:solidFill>
                  <a:srgbClr val="00B050"/>
                </a:solidFill>
                <a:latin typeface="Source Sans Pro" panose="020B0503030403020204" pitchFamily="34" charset="0"/>
                <a:ea typeface="Source Sans Pro" panose="020B0503030403020204" pitchFamily="34" charset="0"/>
              </a:rPr>
              <a:t>user</a:t>
            </a:r>
            <a:r>
              <a:rPr lang="fr-FR" sz="1600" dirty="0" err="1">
                <a:solidFill>
                  <a:schemeClr val="tx1"/>
                </a:solidFill>
                <a:latin typeface="Source Sans Pro" panose="020B0503030403020204" pitchFamily="34" charset="0"/>
                <a:ea typeface="Source Sans Pro" panose="020B0503030403020204" pitchFamily="34" charset="0"/>
              </a:rPr>
              <a:t>@</a:t>
            </a:r>
            <a:r>
              <a:rPr lang="fr-FR" sz="1600" dirty="0" err="1">
                <a:solidFill>
                  <a:srgbClr val="0070C0"/>
                </a:solidFill>
                <a:latin typeface="Source Sans Pro" panose="020B0503030403020204" pitchFamily="34" charset="0"/>
                <a:ea typeface="Source Sans Pro" panose="020B0503030403020204" pitchFamily="34" charset="0"/>
              </a:rPr>
              <a:t>serverDNS</a:t>
            </a:r>
            <a:r>
              <a:rPr lang="fr-FR" sz="1600" dirty="0">
                <a:solidFill>
                  <a:schemeClr val="tx1"/>
                </a:solidFill>
                <a:latin typeface="Source Sans Pro" panose="020B0503030403020204" pitchFamily="34" charset="0"/>
                <a:ea typeface="Source Sans Pro" panose="020B0503030403020204" pitchFamily="34" charset="0"/>
              </a:rPr>
              <a:t> </a:t>
            </a:r>
            <a:r>
              <a:rPr lang="fr-FR" sz="1600" dirty="0">
                <a:solidFill>
                  <a:srgbClr val="FFC000"/>
                </a:solidFill>
                <a:latin typeface="Source Sans Pro" panose="020B0503030403020204" pitchFamily="34" charset="0"/>
                <a:ea typeface="Source Sans Pro" panose="020B0503030403020204" pitchFamily="34" charset="0"/>
              </a:rPr>
              <a:t>&lt;&lt; </a:t>
            </a:r>
            <a:r>
              <a:rPr lang="fr-FR" sz="1600" b="1" dirty="0">
                <a:solidFill>
                  <a:srgbClr val="FFC000"/>
                </a:solidFill>
                <a:latin typeface="Source Sans Pro" panose="020B0503030403020204" pitchFamily="34" charset="0"/>
                <a:ea typeface="Source Sans Pro" panose="020B0503030403020204" pitchFamily="34" charset="0"/>
              </a:rPr>
              <a:t>END</a:t>
            </a:r>
            <a:endParaRPr lang="fr-FR" sz="1600" b="1" dirty="0">
              <a:solidFill>
                <a:schemeClr val="tx1"/>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1600" dirty="0">
              <a:solidFill>
                <a:srgbClr val="7030A0"/>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a:t>
            </a:r>
            <a:r>
              <a:rPr lang="fr-FR" sz="1600" dirty="0" err="1">
                <a:solidFill>
                  <a:srgbClr val="7030A0"/>
                </a:solidFill>
                <a:latin typeface="Source Sans Pro" panose="020B0503030403020204" pitchFamily="34" charset="0"/>
                <a:ea typeface="Source Sans Pro" panose="020B0503030403020204" pitchFamily="34" charset="0"/>
              </a:rPr>
              <a:t>mkdir</a:t>
            </a:r>
            <a:r>
              <a:rPr lang="fr-FR" sz="1600" dirty="0">
                <a:solidFill>
                  <a:srgbClr val="7030A0"/>
                </a:solidFill>
                <a:latin typeface="Source Sans Pro" panose="020B0503030403020204" pitchFamily="34" charset="0"/>
                <a:ea typeface="Source Sans Pro" panose="020B0503030403020204" pitchFamily="34" charset="0"/>
              </a:rPr>
              <a:t> </a:t>
            </a:r>
            <a:r>
              <a:rPr lang="fr-FR" sz="1600" dirty="0" err="1">
                <a:solidFill>
                  <a:srgbClr val="7030A0"/>
                </a:solidFill>
                <a:latin typeface="Source Sans Pro" panose="020B0503030403020204" pitchFamily="34" charset="0"/>
                <a:ea typeface="Source Sans Pro" panose="020B0503030403020204" pitchFamily="34" charset="0"/>
              </a:rPr>
              <a:t>maDossier</a:t>
            </a:r>
            <a:endParaRPr lang="fr-FR" sz="1600" dirty="0">
              <a:solidFill>
                <a:srgbClr val="7030A0"/>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cd </a:t>
            </a:r>
            <a:r>
              <a:rPr lang="fr-FR" sz="1600" dirty="0" err="1">
                <a:solidFill>
                  <a:srgbClr val="7030A0"/>
                </a:solidFill>
                <a:latin typeface="Source Sans Pro" panose="020B0503030403020204" pitchFamily="34" charset="0"/>
                <a:ea typeface="Source Sans Pro" panose="020B0503030403020204" pitchFamily="34" charset="0"/>
              </a:rPr>
              <a:t>maDossier</a:t>
            </a:r>
            <a:endParaRPr lang="fr-FR" sz="1600" dirty="0">
              <a:solidFill>
                <a:srgbClr val="7030A0"/>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a:t>
            </a:r>
            <a:r>
              <a:rPr lang="fr-FR" sz="1600" dirty="0" err="1">
                <a:solidFill>
                  <a:srgbClr val="7030A0"/>
                </a:solidFill>
                <a:latin typeface="Source Sans Pro" panose="020B0503030403020204" pitchFamily="34" charset="0"/>
                <a:ea typeface="Source Sans Pro" panose="020B0503030403020204" pitchFamily="34" charset="0"/>
              </a:rPr>
              <a:t>touch</a:t>
            </a:r>
            <a:r>
              <a:rPr lang="fr-FR" sz="1600" dirty="0">
                <a:solidFill>
                  <a:srgbClr val="7030A0"/>
                </a:solidFill>
                <a:latin typeface="Source Sans Pro" panose="020B0503030403020204" pitchFamily="34" charset="0"/>
                <a:ea typeface="Source Sans Pro" panose="020B0503030403020204" pitchFamily="34" charset="0"/>
              </a:rPr>
              <a:t> maFichier.txt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a:t>
            </a:r>
            <a:r>
              <a:rPr lang="fr-FR" sz="1600" dirty="0" err="1">
                <a:solidFill>
                  <a:srgbClr val="7030A0"/>
                </a:solidFill>
                <a:latin typeface="Source Sans Pro" panose="020B0503030403020204" pitchFamily="34" charset="0"/>
                <a:ea typeface="Source Sans Pro" panose="020B0503030403020204" pitchFamily="34" charset="0"/>
              </a:rPr>
              <a:t>echo</a:t>
            </a:r>
            <a:r>
              <a:rPr lang="fr-FR" sz="1600" dirty="0">
                <a:solidFill>
                  <a:srgbClr val="7030A0"/>
                </a:solidFill>
                <a:latin typeface="Source Sans Pro" panose="020B0503030403020204" pitchFamily="34" charset="0"/>
                <a:ea typeface="Source Sans Pro" panose="020B0503030403020204" pitchFamily="34" charset="0"/>
              </a:rPr>
              <a:t> "Bonjour" &gt;&gt; maFichier.txt</a:t>
            </a:r>
            <a:endParaRPr lang="fr-FR" sz="1600" dirty="0">
              <a:solidFill>
                <a:schemeClr val="tx1"/>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1600" dirty="0">
              <a:solidFill>
                <a:srgbClr val="FFC000"/>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a:solidFill>
                  <a:srgbClr val="FFC000"/>
                </a:solidFill>
                <a:latin typeface="Source Sans Pro" panose="020B0503030403020204" pitchFamily="34" charset="0"/>
                <a:ea typeface="Source Sans Pro" panose="020B0503030403020204" pitchFamily="34" charset="0"/>
              </a:rPr>
              <a:t>END</a:t>
            </a:r>
          </a:p>
        </p:txBody>
      </p:sp>
    </p:spTree>
    <p:extLst>
      <p:ext uri="{BB962C8B-B14F-4D97-AF65-F5344CB8AC3E}">
        <p14:creationId xmlns:p14="http://schemas.microsoft.com/office/powerpoint/2010/main" val="2169409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AB1C5-0494-C6C8-36DA-393772250C76}"/>
              </a:ext>
            </a:extLst>
          </p:cNvPr>
          <p:cNvSpPr/>
          <p:nvPr/>
        </p:nvSpPr>
        <p:spPr>
          <a:xfrm>
            <a:off x="-109298" y="0"/>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Slide Number Placeholder 3">
            <a:extLst>
              <a:ext uri="{FF2B5EF4-FFF2-40B4-BE49-F238E27FC236}">
                <a16:creationId xmlns:a16="http://schemas.microsoft.com/office/drawing/2014/main" id="{50D5FECD-C9C9-632C-2684-094CA51ABA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7" name="Google Shape;110;p17">
            <a:extLst>
              <a:ext uri="{FF2B5EF4-FFF2-40B4-BE49-F238E27FC236}">
                <a16:creationId xmlns:a16="http://schemas.microsoft.com/office/drawing/2014/main" id="{13FBCF07-E475-D7D1-682A-B260238A32ED}"/>
              </a:ext>
            </a:extLst>
          </p:cNvPr>
          <p:cNvSpPr txBox="1">
            <a:spLocks noGrp="1"/>
          </p:cNvSpPr>
          <p:nvPr>
            <p:ph type="title"/>
          </p:nvPr>
        </p:nvSpPr>
        <p:spPr>
          <a:xfrm>
            <a:off x="786150" y="-1573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Lancement de commandes automatiques</a:t>
            </a:r>
          </a:p>
        </p:txBody>
      </p:sp>
      <p:sp>
        <p:nvSpPr>
          <p:cNvPr id="10" name="TextBox 9">
            <a:extLst>
              <a:ext uri="{FF2B5EF4-FFF2-40B4-BE49-F238E27FC236}">
                <a16:creationId xmlns:a16="http://schemas.microsoft.com/office/drawing/2014/main" id="{90DC3AAF-92BD-9470-0899-E5FC037961B1}"/>
              </a:ext>
            </a:extLst>
          </p:cNvPr>
          <p:cNvSpPr txBox="1"/>
          <p:nvPr/>
        </p:nvSpPr>
        <p:spPr>
          <a:xfrm>
            <a:off x="374971" y="760269"/>
            <a:ext cx="740729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latin typeface="Source Sans Pro" panose="020B0503030403020204" pitchFamily="34" charset="0"/>
                <a:ea typeface="Source Sans Pro" panose="020B0503030403020204" pitchFamily="34" charset="0"/>
              </a:rPr>
              <a:t>Pour lancement de commandes automatiques sur le serveur, on utilise la notion de script Shell.</a:t>
            </a:r>
          </a:p>
        </p:txBody>
      </p:sp>
      <p:sp>
        <p:nvSpPr>
          <p:cNvPr id="15" name="Rectangle 14">
            <a:extLst>
              <a:ext uri="{FF2B5EF4-FFF2-40B4-BE49-F238E27FC236}">
                <a16:creationId xmlns:a16="http://schemas.microsoft.com/office/drawing/2014/main" id="{E02D5CFA-6CAE-B72B-4115-CD263B584A43}"/>
              </a:ext>
            </a:extLst>
          </p:cNvPr>
          <p:cNvSpPr/>
          <p:nvPr/>
        </p:nvSpPr>
        <p:spPr>
          <a:xfrm>
            <a:off x="-126827" y="-37715"/>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TextBox 17">
            <a:extLst>
              <a:ext uri="{FF2B5EF4-FFF2-40B4-BE49-F238E27FC236}">
                <a16:creationId xmlns:a16="http://schemas.microsoft.com/office/drawing/2014/main" id="{C11DB7C9-E1F6-69C9-7581-9B86E344C672}"/>
              </a:ext>
            </a:extLst>
          </p:cNvPr>
          <p:cNvSpPr txBox="1"/>
          <p:nvPr/>
        </p:nvSpPr>
        <p:spPr>
          <a:xfrm>
            <a:off x="1860857" y="1622898"/>
            <a:ext cx="6614402"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0070C0"/>
                </a:solidFill>
                <a:latin typeface="Source Sans Pro" panose="020B0503030403020204" pitchFamily="34" charset="0"/>
                <a:ea typeface="Source Sans Pro" panose="020B0503030403020204" pitchFamily="34" charset="0"/>
              </a:rPr>
              <a:t>#!/bin/bash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C00000"/>
                </a:solidFill>
                <a:latin typeface="Source Sans Pro" panose="020B0503030403020204" pitchFamily="34" charset="0"/>
                <a:ea typeface="Source Sans Pro" panose="020B0503030403020204" pitchFamily="34" charset="0"/>
              </a:rPr>
              <a:t>s</a:t>
            </a:r>
            <a:r>
              <a:rPr lang="fr-FR" sz="1600" dirty="0">
                <a:solidFill>
                  <a:srgbClr val="C00000"/>
                </a:solidFill>
                <a:latin typeface="Source Sans Pro" panose="020B0503030403020204" pitchFamily="34" charset="0"/>
                <a:ea typeface="Source Sans Pro" panose="020B0503030403020204" pitchFamily="34" charset="0"/>
              </a:rPr>
              <a:t>sh </a:t>
            </a:r>
            <a:r>
              <a:rPr lang="fr-FR" sz="1600" dirty="0">
                <a:solidFill>
                  <a:schemeClr val="tx1"/>
                </a:solidFill>
                <a:latin typeface="Source Sans Pro" panose="020B0503030403020204" pitchFamily="34" charset="0"/>
                <a:ea typeface="Source Sans Pro" panose="020B0503030403020204" pitchFamily="34" charset="0"/>
              </a:rPr>
              <a:t>-i .</a:t>
            </a:r>
            <a:r>
              <a:rPr lang="fr-FR" sz="1600" dirty="0" err="1">
                <a:solidFill>
                  <a:schemeClr val="tx1"/>
                </a:solidFill>
                <a:latin typeface="Source Sans Pro" panose="020B0503030403020204" pitchFamily="34" charset="0"/>
                <a:ea typeface="Source Sans Pro" panose="020B0503030403020204" pitchFamily="34" charset="0"/>
              </a:rPr>
              <a:t>ssh</a:t>
            </a:r>
            <a:r>
              <a:rPr lang="fr-FR" sz="1600" dirty="0">
                <a:solidFill>
                  <a:schemeClr val="tx1"/>
                </a:solidFill>
                <a:latin typeface="Source Sans Pro" panose="020B0503030403020204" pitchFamily="34" charset="0"/>
                <a:ea typeface="Source Sans Pro" panose="020B0503030403020204" pitchFamily="34" charset="0"/>
              </a:rPr>
              <a:t>/</a:t>
            </a:r>
            <a:r>
              <a:rPr lang="fr-FR" sz="1600" dirty="0" err="1">
                <a:solidFill>
                  <a:schemeClr val="tx1"/>
                </a:solidFill>
                <a:latin typeface="Source Sans Pro" panose="020B0503030403020204" pitchFamily="34" charset="0"/>
                <a:ea typeface="Source Sans Pro" panose="020B0503030403020204" pitchFamily="34" charset="0"/>
              </a:rPr>
              <a:t>id_rsa</a:t>
            </a:r>
            <a:r>
              <a:rPr lang="fr-FR" sz="1600" dirty="0">
                <a:solidFill>
                  <a:schemeClr val="bg1">
                    <a:lumMod val="50000"/>
                  </a:schemeClr>
                </a:solidFill>
                <a:latin typeface="Source Sans Pro" panose="020B0503030403020204" pitchFamily="34" charset="0"/>
                <a:ea typeface="Source Sans Pro" panose="020B0503030403020204" pitchFamily="34" charset="0"/>
              </a:rPr>
              <a:t> </a:t>
            </a:r>
            <a:r>
              <a:rPr lang="fr-FR" sz="1600" dirty="0">
                <a:solidFill>
                  <a:srgbClr val="00B050"/>
                </a:solidFill>
                <a:latin typeface="Source Sans Pro" panose="020B0503030403020204" pitchFamily="34" charset="0"/>
                <a:ea typeface="Source Sans Pro" panose="020B0503030403020204" pitchFamily="34" charset="0"/>
              </a:rPr>
              <a:t>fouad</a:t>
            </a:r>
            <a:r>
              <a:rPr lang="fr-FR" sz="1600" dirty="0">
                <a:solidFill>
                  <a:schemeClr val="tx1"/>
                </a:solidFill>
                <a:latin typeface="Source Sans Pro" panose="020B0503030403020204" pitchFamily="34" charset="0"/>
                <a:ea typeface="Source Sans Pro" panose="020B0503030403020204" pitchFamily="34" charset="0"/>
              </a:rPr>
              <a:t>@</a:t>
            </a:r>
            <a:r>
              <a:rPr lang="fr-FR" sz="1600" dirty="0">
                <a:solidFill>
                  <a:srgbClr val="0070C0"/>
                </a:solidFill>
                <a:latin typeface="Source Sans Pro" panose="020B0503030403020204" pitchFamily="34" charset="0"/>
                <a:ea typeface="Source Sans Pro" panose="020B0503030403020204" pitchFamily="34" charset="0"/>
              </a:rPr>
              <a:t>100.104.196.17</a:t>
            </a:r>
            <a:r>
              <a:rPr lang="fr-FR" sz="1600" dirty="0">
                <a:solidFill>
                  <a:schemeClr val="tx1"/>
                </a:solidFill>
                <a:latin typeface="Source Sans Pro" panose="020B0503030403020204" pitchFamily="34" charset="0"/>
                <a:ea typeface="Source Sans Pro" panose="020B0503030403020204" pitchFamily="34" charset="0"/>
              </a:rPr>
              <a:t> </a:t>
            </a:r>
            <a:r>
              <a:rPr lang="fr-FR" sz="1600" dirty="0">
                <a:solidFill>
                  <a:srgbClr val="FFC000"/>
                </a:solidFill>
                <a:latin typeface="Source Sans Pro" panose="020B0503030403020204" pitchFamily="34" charset="0"/>
                <a:ea typeface="Source Sans Pro" panose="020B0503030403020204" pitchFamily="34" charset="0"/>
              </a:rPr>
              <a:t>&lt;&lt; </a:t>
            </a:r>
            <a:r>
              <a:rPr lang="fr-FR" sz="1600" b="1" dirty="0">
                <a:solidFill>
                  <a:srgbClr val="FFC000"/>
                </a:solidFill>
                <a:latin typeface="Source Sans Pro" panose="020B0503030403020204" pitchFamily="34" charset="0"/>
                <a:ea typeface="Source Sans Pro" panose="020B0503030403020204" pitchFamily="34" charset="0"/>
              </a:rPr>
              <a:t>END</a:t>
            </a:r>
            <a:endParaRPr lang="fr-FR" sz="1600" b="1" dirty="0">
              <a:solidFill>
                <a:schemeClr val="tx1"/>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1600" dirty="0">
              <a:solidFill>
                <a:srgbClr val="7030A0"/>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a:t>
            </a:r>
            <a:r>
              <a:rPr lang="fr-FR" sz="1600" dirty="0" err="1">
                <a:solidFill>
                  <a:srgbClr val="7030A0"/>
                </a:solidFill>
                <a:latin typeface="Source Sans Pro" panose="020B0503030403020204" pitchFamily="34" charset="0"/>
                <a:ea typeface="Source Sans Pro" panose="020B0503030403020204" pitchFamily="34" charset="0"/>
              </a:rPr>
              <a:t>echo</a:t>
            </a:r>
            <a:r>
              <a:rPr lang="fr-FR" sz="1600" dirty="0">
                <a:solidFill>
                  <a:srgbClr val="7030A0"/>
                </a:solidFill>
                <a:latin typeface="Source Sans Pro" panose="020B0503030403020204" pitchFamily="34" charset="0"/>
                <a:ea typeface="Source Sans Pro" panose="020B0503030403020204" pitchFamily="34" charset="0"/>
              </a:rPr>
              <a:t> ========= </a:t>
            </a:r>
            <a:r>
              <a:rPr lang="fr-FR" sz="1600" dirty="0" err="1">
                <a:solidFill>
                  <a:srgbClr val="7030A0"/>
                </a:solidFill>
                <a:latin typeface="Source Sans Pro" panose="020B0503030403020204" pitchFamily="34" charset="0"/>
                <a:ea typeface="Source Sans Pro" panose="020B0503030403020204" pitchFamily="34" charset="0"/>
              </a:rPr>
              <a:t>Debut</a:t>
            </a:r>
            <a:r>
              <a:rPr lang="fr-FR" sz="1600" dirty="0">
                <a:solidFill>
                  <a:srgbClr val="7030A0"/>
                </a:solidFill>
                <a:latin typeface="Source Sans Pro" panose="020B0503030403020204" pitchFamily="34" charset="0"/>
                <a:ea typeface="Source Sans Pro" panose="020B050303040302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cd Desktop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a:t>
            </a:r>
            <a:r>
              <a:rPr lang="fr-FR" sz="1600" dirty="0" err="1">
                <a:solidFill>
                  <a:srgbClr val="7030A0"/>
                </a:solidFill>
                <a:latin typeface="Source Sans Pro" panose="020B0503030403020204" pitchFamily="34" charset="0"/>
                <a:ea typeface="Source Sans Pro" panose="020B0503030403020204" pitchFamily="34" charset="0"/>
              </a:rPr>
              <a:t>mkdir</a:t>
            </a:r>
            <a:r>
              <a:rPr lang="fr-FR" sz="1600" dirty="0">
                <a:solidFill>
                  <a:srgbClr val="7030A0"/>
                </a:solidFill>
                <a:latin typeface="Source Sans Pro" panose="020B0503030403020204" pitchFamily="34" charset="0"/>
                <a:ea typeface="Source Sans Pro" panose="020B0503030403020204" pitchFamily="34" charset="0"/>
              </a:rPr>
              <a:t> Messages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cd Messages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a:t>
            </a:r>
            <a:r>
              <a:rPr lang="fr-FR" sz="1600" dirty="0" err="1">
                <a:solidFill>
                  <a:srgbClr val="7030A0"/>
                </a:solidFill>
                <a:latin typeface="Source Sans Pro" panose="020B0503030403020204" pitchFamily="34" charset="0"/>
                <a:ea typeface="Source Sans Pro" panose="020B0503030403020204" pitchFamily="34" charset="0"/>
              </a:rPr>
              <a:t>echo</a:t>
            </a:r>
            <a:r>
              <a:rPr lang="fr-FR" sz="1600" dirty="0">
                <a:solidFill>
                  <a:srgbClr val="7030A0"/>
                </a:solidFill>
                <a:latin typeface="Source Sans Pro" panose="020B0503030403020204" pitchFamily="34" charset="0"/>
                <a:ea typeface="Source Sans Pro" panose="020B0503030403020204" pitchFamily="34" charset="0"/>
              </a:rPr>
              <a:t> $(date) &gt;&gt; Message.txt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a:t>
            </a:r>
            <a:r>
              <a:rPr lang="fr-FR" sz="1600" dirty="0" err="1">
                <a:solidFill>
                  <a:srgbClr val="7030A0"/>
                </a:solidFill>
                <a:latin typeface="Source Sans Pro" panose="020B0503030403020204" pitchFamily="34" charset="0"/>
                <a:ea typeface="Source Sans Pro" panose="020B0503030403020204" pitchFamily="34" charset="0"/>
              </a:rPr>
              <a:t>echo</a:t>
            </a:r>
            <a:r>
              <a:rPr lang="fr-FR" sz="1600" dirty="0">
                <a:solidFill>
                  <a:srgbClr val="7030A0"/>
                </a:solidFill>
                <a:latin typeface="Source Sans Pro" panose="020B0503030403020204" pitchFamily="34" charset="0"/>
                <a:ea typeface="Source Sans Pro" panose="020B0503030403020204" pitchFamily="34" charset="0"/>
              </a:rPr>
              <a:t> "FPBM STRI 2023" &gt;&gt; Message.txt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dirty="0">
                <a:solidFill>
                  <a:srgbClr val="7030A0"/>
                </a:solidFill>
                <a:latin typeface="Source Sans Pro" panose="020B0503030403020204" pitchFamily="34" charset="0"/>
                <a:ea typeface="Source Sans Pro" panose="020B0503030403020204" pitchFamily="34" charset="0"/>
              </a:rPr>
              <a:t>	</a:t>
            </a:r>
            <a:r>
              <a:rPr lang="fr-FR" sz="1600" dirty="0" err="1">
                <a:solidFill>
                  <a:srgbClr val="7030A0"/>
                </a:solidFill>
                <a:latin typeface="Source Sans Pro" panose="020B0503030403020204" pitchFamily="34" charset="0"/>
                <a:ea typeface="Source Sans Pro" panose="020B0503030403020204" pitchFamily="34" charset="0"/>
              </a:rPr>
              <a:t>echo</a:t>
            </a:r>
            <a:r>
              <a:rPr lang="fr-FR" sz="1600" dirty="0">
                <a:solidFill>
                  <a:srgbClr val="7030A0"/>
                </a:solidFill>
                <a:latin typeface="Source Sans Pro" panose="020B0503030403020204" pitchFamily="34" charset="0"/>
                <a:ea typeface="Source Sans Pro" panose="020B0503030403020204" pitchFamily="34" charset="0"/>
              </a:rPr>
              <a:t> ========= FIN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fr-FR" sz="1600" dirty="0">
              <a:solidFill>
                <a:srgbClr val="7030A0"/>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600" b="1" dirty="0">
                <a:solidFill>
                  <a:srgbClr val="FFC000"/>
                </a:solidFill>
                <a:latin typeface="Source Sans Pro" panose="020B0503030403020204" pitchFamily="34" charset="0"/>
                <a:ea typeface="Source Sans Pro" panose="020B0503030403020204" pitchFamily="34" charset="0"/>
              </a:rPr>
              <a:t>END</a:t>
            </a:r>
          </a:p>
        </p:txBody>
      </p:sp>
    </p:spTree>
    <p:extLst>
      <p:ext uri="{BB962C8B-B14F-4D97-AF65-F5344CB8AC3E}">
        <p14:creationId xmlns:p14="http://schemas.microsoft.com/office/powerpoint/2010/main" val="695118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2638714"/>
            <a:ext cx="76551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9.</a:t>
            </a:r>
            <a:r>
              <a:rPr lang="en-US" sz="6000" u="none" dirty="0">
                <a:latin typeface="Times New Roman" panose="02020603050405020304" pitchFamily="18" charset="0"/>
                <a:cs typeface="Times New Roman" panose="02020603050405020304" pitchFamily="18" charset="0"/>
              </a:rPr>
              <a:t> </a:t>
            </a:r>
            <a:br>
              <a:rPr lang="en-US" sz="6000" u="none" dirty="0">
                <a:latin typeface="Times New Roman" panose="02020603050405020304" pitchFamily="18" charset="0"/>
                <a:cs typeface="Times New Roman" panose="02020603050405020304" pitchFamily="18" charset="0"/>
              </a:rPr>
            </a:br>
            <a:r>
              <a:rPr lang="en-US" sz="6000" u="none" dirty="0" err="1">
                <a:latin typeface="Times New Roman" panose="02020603050405020304" pitchFamily="18" charset="0"/>
                <a:cs typeface="Times New Roman" panose="02020603050405020304" pitchFamily="18" charset="0"/>
              </a:rPr>
              <a:t>Création</a:t>
            </a:r>
            <a:r>
              <a:rPr lang="en-US" sz="6000" u="none" dirty="0">
                <a:latin typeface="Times New Roman" panose="02020603050405020304" pitchFamily="18" charset="0"/>
                <a:cs typeface="Times New Roman" panose="02020603050405020304" pitchFamily="18" charset="0"/>
              </a:rPr>
              <a:t> d’un tunnel simple</a:t>
            </a:r>
            <a:endParaRPr lang="fr-FR" sz="6000" dirty="0">
              <a:solidFill>
                <a:schemeClr val="accent4"/>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55988102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2C1D6E-88F6-487A-6C95-55DA01605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
        <p:nvSpPr>
          <p:cNvPr id="9" name="Rectangle 8">
            <a:extLst>
              <a:ext uri="{FF2B5EF4-FFF2-40B4-BE49-F238E27FC236}">
                <a16:creationId xmlns:a16="http://schemas.microsoft.com/office/drawing/2014/main" id="{56955C52-8F3E-BADD-1BF8-D551E2441AC8}"/>
              </a:ext>
            </a:extLst>
          </p:cNvPr>
          <p:cNvSpPr/>
          <p:nvPr/>
        </p:nvSpPr>
        <p:spPr>
          <a:xfrm>
            <a:off x="-109298" y="0"/>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Google Shape;110;p17">
            <a:extLst>
              <a:ext uri="{FF2B5EF4-FFF2-40B4-BE49-F238E27FC236}">
                <a16:creationId xmlns:a16="http://schemas.microsoft.com/office/drawing/2014/main" id="{3A5DE3A3-2765-5E0D-5CB3-64C23E08FB99}"/>
              </a:ext>
            </a:extLst>
          </p:cNvPr>
          <p:cNvSpPr txBox="1">
            <a:spLocks noGrp="1"/>
          </p:cNvSpPr>
          <p:nvPr>
            <p:ph type="title"/>
          </p:nvPr>
        </p:nvSpPr>
        <p:spPr>
          <a:xfrm>
            <a:off x="786150" y="-1573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Création d’un tunnel simple (Local)</a:t>
            </a:r>
          </a:p>
        </p:txBody>
      </p:sp>
      <p:sp>
        <p:nvSpPr>
          <p:cNvPr id="13" name="TextBox 12">
            <a:extLst>
              <a:ext uri="{FF2B5EF4-FFF2-40B4-BE49-F238E27FC236}">
                <a16:creationId xmlns:a16="http://schemas.microsoft.com/office/drawing/2014/main" id="{5675D144-C7CF-AFA5-2B74-CE13CBBF3DF1}"/>
              </a:ext>
            </a:extLst>
          </p:cNvPr>
          <p:cNvSpPr txBox="1"/>
          <p:nvPr/>
        </p:nvSpPr>
        <p:spPr>
          <a:xfrm>
            <a:off x="146527" y="681034"/>
            <a:ext cx="8532207" cy="523220"/>
          </a:xfrm>
          <a:prstGeom prst="rect">
            <a:avLst/>
          </a:prstGeom>
          <a:noFill/>
        </p:spPr>
        <p:txBody>
          <a:bodyPr wrap="square">
            <a:spAutoFit/>
          </a:bodyPr>
          <a:lstStyle/>
          <a:p>
            <a:r>
              <a:rPr lang="fr-FR" dirty="0"/>
              <a:t>Le tunneling SSH est une méthode de transport de données réseau arbitraires via une connexion SSH cryptée. Il peut être utilisé pour ajouter du cryptage aux applications existantes. </a:t>
            </a:r>
          </a:p>
        </p:txBody>
      </p:sp>
      <p:sp>
        <p:nvSpPr>
          <p:cNvPr id="14" name="Google Shape;110;p17">
            <a:extLst>
              <a:ext uri="{FF2B5EF4-FFF2-40B4-BE49-F238E27FC236}">
                <a16:creationId xmlns:a16="http://schemas.microsoft.com/office/drawing/2014/main" id="{C480343C-4D07-0C21-B4A7-5CCB084FA9B3}"/>
              </a:ext>
            </a:extLst>
          </p:cNvPr>
          <p:cNvSpPr txBox="1">
            <a:spLocks/>
          </p:cNvSpPr>
          <p:nvPr/>
        </p:nvSpPr>
        <p:spPr>
          <a:xfrm>
            <a:off x="513288" y="1022658"/>
            <a:ext cx="2608314"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t>Tunnel SSH (Local)</a:t>
            </a:r>
          </a:p>
        </p:txBody>
      </p:sp>
      <p:sp>
        <p:nvSpPr>
          <p:cNvPr id="25" name="TextBox 24">
            <a:extLst>
              <a:ext uri="{FF2B5EF4-FFF2-40B4-BE49-F238E27FC236}">
                <a16:creationId xmlns:a16="http://schemas.microsoft.com/office/drawing/2014/main" id="{8D488CF0-2F69-1D85-ED9F-CA7B4DECF573}"/>
              </a:ext>
            </a:extLst>
          </p:cNvPr>
          <p:cNvSpPr txBox="1"/>
          <p:nvPr/>
        </p:nvSpPr>
        <p:spPr>
          <a:xfrm>
            <a:off x="330722" y="1957420"/>
            <a:ext cx="7313399" cy="307777"/>
          </a:xfrm>
          <a:prstGeom prst="rect">
            <a:avLst/>
          </a:prstGeom>
          <a:noFill/>
        </p:spPr>
        <p:txBody>
          <a:bodyPr wrap="square">
            <a:spAutoFit/>
          </a:bodyPr>
          <a:lstStyle/>
          <a:p>
            <a:r>
              <a:rPr lang="fr-FR" dirty="0" err="1">
                <a:solidFill>
                  <a:srgbClr val="FF0000"/>
                </a:solidFill>
              </a:rPr>
              <a:t>ssh</a:t>
            </a:r>
            <a:r>
              <a:rPr lang="fr-FR" dirty="0"/>
              <a:t> –L </a:t>
            </a:r>
            <a:r>
              <a:rPr lang="fr-FR" dirty="0">
                <a:solidFill>
                  <a:srgbClr val="00B050"/>
                </a:solidFill>
              </a:rPr>
              <a:t>10.11.12.1:2222</a:t>
            </a:r>
            <a:r>
              <a:rPr lang="fr-FR" dirty="0">
                <a:solidFill>
                  <a:srgbClr val="0070C0"/>
                </a:solidFill>
              </a:rPr>
              <a:t>:172.128.0.230:80</a:t>
            </a:r>
            <a:r>
              <a:rPr lang="fr-FR" dirty="0"/>
              <a:t> </a:t>
            </a:r>
            <a:r>
              <a:rPr lang="fr-FR" dirty="0">
                <a:effectLst>
                  <a:outerShdw blurRad="38100" dist="38100" dir="2700000" algn="tl">
                    <a:srgbClr val="000000">
                      <a:alpha val="43137"/>
                    </a:srgbClr>
                  </a:outerShdw>
                </a:effectLst>
              </a:rPr>
              <a:t>root@172.128.0.229</a:t>
            </a:r>
          </a:p>
        </p:txBody>
      </p:sp>
      <p:sp>
        <p:nvSpPr>
          <p:cNvPr id="28" name="TextBox 27">
            <a:extLst>
              <a:ext uri="{FF2B5EF4-FFF2-40B4-BE49-F238E27FC236}">
                <a16:creationId xmlns:a16="http://schemas.microsoft.com/office/drawing/2014/main" id="{4EC28307-6B6C-EA58-C77C-8F11C0D0425B}"/>
              </a:ext>
            </a:extLst>
          </p:cNvPr>
          <p:cNvSpPr txBox="1"/>
          <p:nvPr/>
        </p:nvSpPr>
        <p:spPr>
          <a:xfrm>
            <a:off x="386859" y="1705052"/>
            <a:ext cx="8370282" cy="307777"/>
          </a:xfrm>
          <a:prstGeom prst="rect">
            <a:avLst/>
          </a:prstGeom>
          <a:noFill/>
        </p:spPr>
        <p:txBody>
          <a:bodyPr wrap="square">
            <a:spAutoFit/>
          </a:bodyPr>
          <a:lstStyle/>
          <a:p>
            <a:r>
              <a:rPr lang="fr-FR" dirty="0"/>
              <a:t>L'entrée du tunnel est sur le </a:t>
            </a:r>
            <a:r>
              <a:rPr lang="fr-FR" dirty="0">
                <a:effectLst>
                  <a:outerShdw blurRad="38100" dist="38100" dir="2700000" algn="tl">
                    <a:srgbClr val="000000">
                      <a:alpha val="43137"/>
                    </a:srgbClr>
                  </a:outerShdw>
                </a:effectLst>
              </a:rPr>
              <a:t>client SSH </a:t>
            </a:r>
            <a:r>
              <a:rPr lang="fr-FR" dirty="0"/>
              <a:t>et la sortie est sur le </a:t>
            </a:r>
            <a:r>
              <a:rPr lang="fr-FR" dirty="0">
                <a:effectLst>
                  <a:outerShdw blurRad="38100" dist="38100" dir="2700000" algn="tl">
                    <a:srgbClr val="000000">
                      <a:alpha val="43137"/>
                    </a:srgbClr>
                  </a:outerShdw>
                </a:effectLst>
              </a:rPr>
              <a:t>serveur SSH</a:t>
            </a:r>
            <a:r>
              <a:rPr lang="fr-FR" dirty="0"/>
              <a:t>.</a:t>
            </a:r>
          </a:p>
        </p:txBody>
      </p:sp>
      <p:pic>
        <p:nvPicPr>
          <p:cNvPr id="30" name="Picture 29">
            <a:extLst>
              <a:ext uri="{FF2B5EF4-FFF2-40B4-BE49-F238E27FC236}">
                <a16:creationId xmlns:a16="http://schemas.microsoft.com/office/drawing/2014/main" id="{65F84184-62D4-5D82-3C26-EBB43514E588}"/>
              </a:ext>
            </a:extLst>
          </p:cNvPr>
          <p:cNvPicPr>
            <a:picLocks noChangeAspect="1"/>
          </p:cNvPicPr>
          <p:nvPr/>
        </p:nvPicPr>
        <p:blipFill>
          <a:blip r:embed="rId3"/>
          <a:stretch>
            <a:fillRect/>
          </a:stretch>
        </p:blipFill>
        <p:spPr>
          <a:xfrm>
            <a:off x="1063315" y="2469163"/>
            <a:ext cx="7017370" cy="11040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229A7E86-5EEE-51C0-5312-8848B69D74D9}"/>
              </a:ext>
            </a:extLst>
          </p:cNvPr>
          <p:cNvPicPr>
            <a:picLocks noChangeAspect="1"/>
          </p:cNvPicPr>
          <p:nvPr/>
        </p:nvPicPr>
        <p:blipFill rotWithShape="1">
          <a:blip r:embed="rId4"/>
          <a:srcRect t="2401"/>
          <a:stretch/>
        </p:blipFill>
        <p:spPr>
          <a:xfrm>
            <a:off x="1636971" y="3860800"/>
            <a:ext cx="6115904" cy="1106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295685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2C1D6E-88F6-487A-6C95-55DA01605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9" name="Rectangle 8">
            <a:extLst>
              <a:ext uri="{FF2B5EF4-FFF2-40B4-BE49-F238E27FC236}">
                <a16:creationId xmlns:a16="http://schemas.microsoft.com/office/drawing/2014/main" id="{56955C52-8F3E-BADD-1BF8-D551E2441AC8}"/>
              </a:ext>
            </a:extLst>
          </p:cNvPr>
          <p:cNvSpPr/>
          <p:nvPr/>
        </p:nvSpPr>
        <p:spPr>
          <a:xfrm>
            <a:off x="-109298" y="0"/>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Google Shape;110;p17">
            <a:extLst>
              <a:ext uri="{FF2B5EF4-FFF2-40B4-BE49-F238E27FC236}">
                <a16:creationId xmlns:a16="http://schemas.microsoft.com/office/drawing/2014/main" id="{3A5DE3A3-2765-5E0D-5CB3-64C23E08FB99}"/>
              </a:ext>
            </a:extLst>
          </p:cNvPr>
          <p:cNvSpPr txBox="1">
            <a:spLocks noGrp="1"/>
          </p:cNvSpPr>
          <p:nvPr>
            <p:ph type="title"/>
          </p:nvPr>
        </p:nvSpPr>
        <p:spPr>
          <a:xfrm>
            <a:off x="786150" y="-1573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Création d’un tunnel simple (Distant)</a:t>
            </a:r>
          </a:p>
        </p:txBody>
      </p:sp>
      <p:sp>
        <p:nvSpPr>
          <p:cNvPr id="13" name="TextBox 12">
            <a:extLst>
              <a:ext uri="{FF2B5EF4-FFF2-40B4-BE49-F238E27FC236}">
                <a16:creationId xmlns:a16="http://schemas.microsoft.com/office/drawing/2014/main" id="{5675D144-C7CF-AFA5-2B74-CE13CBBF3DF1}"/>
              </a:ext>
            </a:extLst>
          </p:cNvPr>
          <p:cNvSpPr txBox="1"/>
          <p:nvPr/>
        </p:nvSpPr>
        <p:spPr>
          <a:xfrm>
            <a:off x="146527" y="681034"/>
            <a:ext cx="8532207" cy="523220"/>
          </a:xfrm>
          <a:prstGeom prst="rect">
            <a:avLst/>
          </a:prstGeom>
          <a:noFill/>
        </p:spPr>
        <p:txBody>
          <a:bodyPr wrap="square">
            <a:spAutoFit/>
          </a:bodyPr>
          <a:lstStyle/>
          <a:p>
            <a:r>
              <a:rPr lang="fr-FR" dirty="0"/>
              <a:t>Le tunneling SSH est une méthode de transport de données réseau arbitraires via une connexion SSH cryptée. Il peut être utilisé pour ajouter du cryptage aux applications existantes. </a:t>
            </a:r>
          </a:p>
        </p:txBody>
      </p:sp>
      <p:sp>
        <p:nvSpPr>
          <p:cNvPr id="14" name="Google Shape;110;p17">
            <a:extLst>
              <a:ext uri="{FF2B5EF4-FFF2-40B4-BE49-F238E27FC236}">
                <a16:creationId xmlns:a16="http://schemas.microsoft.com/office/drawing/2014/main" id="{C480343C-4D07-0C21-B4A7-5CCB084FA9B3}"/>
              </a:ext>
            </a:extLst>
          </p:cNvPr>
          <p:cNvSpPr txBox="1">
            <a:spLocks/>
          </p:cNvSpPr>
          <p:nvPr/>
        </p:nvSpPr>
        <p:spPr>
          <a:xfrm>
            <a:off x="513287" y="1022658"/>
            <a:ext cx="2716715"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FR" dirty="0"/>
              <a:t>Tunnel SSH (Distant)</a:t>
            </a:r>
          </a:p>
        </p:txBody>
      </p:sp>
      <p:sp>
        <p:nvSpPr>
          <p:cNvPr id="25" name="TextBox 24">
            <a:extLst>
              <a:ext uri="{FF2B5EF4-FFF2-40B4-BE49-F238E27FC236}">
                <a16:creationId xmlns:a16="http://schemas.microsoft.com/office/drawing/2014/main" id="{8D488CF0-2F69-1D85-ED9F-CA7B4DECF573}"/>
              </a:ext>
            </a:extLst>
          </p:cNvPr>
          <p:cNvSpPr txBox="1"/>
          <p:nvPr/>
        </p:nvSpPr>
        <p:spPr>
          <a:xfrm>
            <a:off x="330722" y="1957420"/>
            <a:ext cx="5662216" cy="307777"/>
          </a:xfrm>
          <a:prstGeom prst="rect">
            <a:avLst/>
          </a:prstGeom>
          <a:noFill/>
        </p:spPr>
        <p:txBody>
          <a:bodyPr wrap="square">
            <a:spAutoFit/>
          </a:bodyPr>
          <a:lstStyle/>
          <a:p>
            <a:r>
              <a:rPr lang="fr-FR" dirty="0" err="1">
                <a:solidFill>
                  <a:srgbClr val="FF0000"/>
                </a:solidFill>
              </a:rPr>
              <a:t>ssh</a:t>
            </a:r>
            <a:r>
              <a:rPr lang="fr-FR" dirty="0"/>
              <a:t> –R </a:t>
            </a:r>
            <a:r>
              <a:rPr lang="fr-FR" dirty="0">
                <a:solidFill>
                  <a:srgbClr val="00B050"/>
                </a:solidFill>
              </a:rPr>
              <a:t>10.11.12.1:2222</a:t>
            </a:r>
            <a:r>
              <a:rPr lang="fr-FR" dirty="0">
                <a:solidFill>
                  <a:srgbClr val="0070C0"/>
                </a:solidFill>
              </a:rPr>
              <a:t>:172.128.0.230:80</a:t>
            </a:r>
            <a:r>
              <a:rPr lang="fr-FR" dirty="0"/>
              <a:t> </a:t>
            </a:r>
            <a:r>
              <a:rPr lang="fr-FR" dirty="0">
                <a:effectLst>
                  <a:outerShdw blurRad="38100" dist="38100" dir="2700000" algn="tl">
                    <a:srgbClr val="000000">
                      <a:alpha val="43137"/>
                    </a:srgbClr>
                  </a:outerShdw>
                </a:effectLst>
              </a:rPr>
              <a:t>root@10.11.12.1</a:t>
            </a:r>
          </a:p>
        </p:txBody>
      </p:sp>
      <p:sp>
        <p:nvSpPr>
          <p:cNvPr id="28" name="TextBox 27">
            <a:extLst>
              <a:ext uri="{FF2B5EF4-FFF2-40B4-BE49-F238E27FC236}">
                <a16:creationId xmlns:a16="http://schemas.microsoft.com/office/drawing/2014/main" id="{4EC28307-6B6C-EA58-C77C-8F11C0D0425B}"/>
              </a:ext>
            </a:extLst>
          </p:cNvPr>
          <p:cNvSpPr txBox="1"/>
          <p:nvPr/>
        </p:nvSpPr>
        <p:spPr>
          <a:xfrm>
            <a:off x="386859" y="1705052"/>
            <a:ext cx="8370282" cy="307777"/>
          </a:xfrm>
          <a:prstGeom prst="rect">
            <a:avLst/>
          </a:prstGeom>
          <a:noFill/>
        </p:spPr>
        <p:txBody>
          <a:bodyPr wrap="square">
            <a:spAutoFit/>
          </a:bodyPr>
          <a:lstStyle/>
          <a:p>
            <a:r>
              <a:rPr lang="fr-FR" dirty="0"/>
              <a:t>L'entrée du tunnel est sur le </a:t>
            </a:r>
            <a:r>
              <a:rPr lang="fr-FR" dirty="0">
                <a:effectLst>
                  <a:outerShdw blurRad="38100" dist="38100" dir="2700000" algn="tl">
                    <a:srgbClr val="000000">
                      <a:alpha val="43137"/>
                    </a:srgbClr>
                  </a:outerShdw>
                </a:effectLst>
              </a:rPr>
              <a:t>serveur SSH</a:t>
            </a:r>
            <a:r>
              <a:rPr lang="fr-FR" dirty="0"/>
              <a:t> et la sortie est sur le </a:t>
            </a:r>
            <a:r>
              <a:rPr lang="fr-FR" dirty="0">
                <a:effectLst>
                  <a:outerShdw blurRad="38100" dist="38100" dir="2700000" algn="tl">
                    <a:srgbClr val="000000">
                      <a:alpha val="43137"/>
                    </a:srgbClr>
                  </a:outerShdw>
                </a:effectLst>
              </a:rPr>
              <a:t>client SSH</a:t>
            </a:r>
            <a:r>
              <a:rPr lang="fr-FR" dirty="0"/>
              <a:t>.</a:t>
            </a:r>
          </a:p>
        </p:txBody>
      </p:sp>
      <p:pic>
        <p:nvPicPr>
          <p:cNvPr id="11" name="Picture 10">
            <a:extLst>
              <a:ext uri="{FF2B5EF4-FFF2-40B4-BE49-F238E27FC236}">
                <a16:creationId xmlns:a16="http://schemas.microsoft.com/office/drawing/2014/main" id="{E442D049-303D-BBCA-B385-B3DA226CBCB6}"/>
              </a:ext>
            </a:extLst>
          </p:cNvPr>
          <p:cNvPicPr>
            <a:picLocks noChangeAspect="1"/>
          </p:cNvPicPr>
          <p:nvPr/>
        </p:nvPicPr>
        <p:blipFill>
          <a:blip r:embed="rId2"/>
          <a:stretch>
            <a:fillRect/>
          </a:stretch>
        </p:blipFill>
        <p:spPr>
          <a:xfrm>
            <a:off x="1064666" y="2388387"/>
            <a:ext cx="7016019" cy="1161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98C2EFDC-D9BB-09C0-F7B9-E74822183E95}"/>
              </a:ext>
            </a:extLst>
          </p:cNvPr>
          <p:cNvPicPr>
            <a:picLocks noChangeAspect="1"/>
          </p:cNvPicPr>
          <p:nvPr/>
        </p:nvPicPr>
        <p:blipFill>
          <a:blip r:embed="rId3"/>
          <a:stretch>
            <a:fillRect/>
          </a:stretch>
        </p:blipFill>
        <p:spPr>
          <a:xfrm>
            <a:off x="1571195" y="3822544"/>
            <a:ext cx="6154009" cy="11241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867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22" presetClass="entr" presetSubtype="8" fill="hold" grpId="0" nodeType="withEffect">
                                  <p:stCondLst>
                                    <p:cond delay="150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nodeType="withEffect">
                                  <p:stCondLst>
                                    <p:cond delay="30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4888230" y="13971"/>
            <a:ext cx="828481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10.</a:t>
            </a:r>
            <a:r>
              <a:rPr lang="en-US" sz="6000" u="none" dirty="0">
                <a:latin typeface="Times New Roman" panose="02020603050405020304" pitchFamily="18" charset="0"/>
                <a:cs typeface="Times New Roman" panose="02020603050405020304" pitchFamily="18" charset="0"/>
              </a:rPr>
              <a:t> </a:t>
            </a:r>
            <a:r>
              <a:rPr lang="fr-FR" sz="6000" u="none" dirty="0">
                <a:latin typeface="Times New Roman" panose="02020603050405020304" pitchFamily="18" charset="0"/>
                <a:cs typeface="Times New Roman" panose="02020603050405020304" pitchFamily="18" charset="0"/>
              </a:rPr>
              <a:t>Test</a:t>
            </a:r>
            <a:endParaRPr lang="fr-FR" sz="6000" dirty="0">
              <a:solidFill>
                <a:schemeClr val="accent4"/>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3" name="TextBox 2">
            <a:extLst>
              <a:ext uri="{FF2B5EF4-FFF2-40B4-BE49-F238E27FC236}">
                <a16:creationId xmlns:a16="http://schemas.microsoft.com/office/drawing/2014/main" id="{5B508384-48E6-56BF-1859-E43F85781975}"/>
              </a:ext>
            </a:extLst>
          </p:cNvPr>
          <p:cNvSpPr txBox="1"/>
          <p:nvPr/>
        </p:nvSpPr>
        <p:spPr>
          <a:xfrm>
            <a:off x="1334675" y="1297596"/>
            <a:ext cx="7618409" cy="2795958"/>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
                <a:srgbClr val="0070C0"/>
              </a:buClr>
              <a:buSzTx/>
              <a:buFont typeface="Wingdings" panose="05000000000000000000" pitchFamily="2" charset="2"/>
              <a:buChar char="ü"/>
              <a:tabLst/>
              <a:defRPr/>
            </a:pPr>
            <a:r>
              <a:rPr lang="fr-FR" sz="2400" dirty="0">
                <a:solidFill>
                  <a:srgbClr val="0070C0"/>
                </a:solidFill>
                <a:latin typeface="Times New Roman" panose="02020603050405020304" pitchFamily="18" charset="0"/>
                <a:ea typeface="Source Sans Pro" panose="020B0503030403020204" pitchFamily="34" charset="0"/>
                <a:cs typeface="Times New Roman" panose="02020603050405020304" pitchFamily="18" charset="0"/>
              </a:rPr>
              <a:t>Connexion simple.</a:t>
            </a:r>
          </a:p>
          <a:p>
            <a:pPr marL="285750" indent="-285750">
              <a:lnSpc>
                <a:spcPct val="150000"/>
              </a:lnSpc>
              <a:buClr>
                <a:srgbClr val="0070C0"/>
              </a:buClr>
              <a:buFont typeface="Wingdings" panose="05000000000000000000" pitchFamily="2" charset="2"/>
              <a:buChar char="ü"/>
              <a:defRPr/>
            </a:pPr>
            <a:r>
              <a:rPr lang="fr-FR" sz="2400" dirty="0">
                <a:solidFill>
                  <a:srgbClr val="0070C0"/>
                </a:solidFill>
                <a:latin typeface="Times New Roman" panose="02020603050405020304" pitchFamily="18" charset="0"/>
                <a:ea typeface="Source Sans Pro" panose="020B0503030403020204" pitchFamily="34" charset="0"/>
                <a:cs typeface="Times New Roman" panose="02020603050405020304" pitchFamily="18" charset="0"/>
              </a:rPr>
              <a:t>Connexion avec authentification a clé publique.</a:t>
            </a:r>
          </a:p>
          <a:p>
            <a:pPr marL="285750" indent="-285750">
              <a:lnSpc>
                <a:spcPct val="150000"/>
              </a:lnSpc>
              <a:buClr>
                <a:srgbClr val="0070C0"/>
              </a:buClr>
              <a:buFont typeface="Wingdings" panose="05000000000000000000" pitchFamily="2" charset="2"/>
              <a:buChar char="ü"/>
              <a:defRPr/>
            </a:pPr>
            <a:r>
              <a:rPr lang="fr-FR" sz="2400" dirty="0">
                <a:solidFill>
                  <a:srgbClr val="0070C0"/>
                </a:solidFill>
                <a:latin typeface="Times New Roman" panose="02020603050405020304" pitchFamily="18" charset="0"/>
                <a:ea typeface="Source Sans Pro" panose="020B0503030403020204" pitchFamily="34" charset="0"/>
                <a:cs typeface="Times New Roman" panose="02020603050405020304" pitchFamily="18" charset="0"/>
              </a:rPr>
              <a:t>Connexion avec authentification a clé publique et agent.</a:t>
            </a:r>
          </a:p>
          <a:p>
            <a:pPr marL="285750" indent="-285750">
              <a:lnSpc>
                <a:spcPct val="150000"/>
              </a:lnSpc>
              <a:buClr>
                <a:srgbClr val="0070C0"/>
              </a:buClr>
              <a:buFont typeface="Wingdings" panose="05000000000000000000" pitchFamily="2" charset="2"/>
              <a:buChar char="ü"/>
              <a:defRPr/>
            </a:pPr>
            <a:r>
              <a:rPr lang="fr-FR" sz="2400" dirty="0">
                <a:solidFill>
                  <a:srgbClr val="0070C0"/>
                </a:solidFill>
                <a:latin typeface="Times New Roman" panose="02020603050405020304" pitchFamily="18" charset="0"/>
                <a:ea typeface="Source Sans Pro" panose="020B0503030403020204" pitchFamily="34" charset="0"/>
                <a:cs typeface="Times New Roman" panose="02020603050405020304" pitchFamily="18" charset="0"/>
              </a:rPr>
              <a:t>Lancement de commandes automatique sur le serveur.</a:t>
            </a:r>
          </a:p>
          <a:p>
            <a:pPr marL="285750" indent="-285750">
              <a:lnSpc>
                <a:spcPct val="150000"/>
              </a:lnSpc>
              <a:buClr>
                <a:srgbClr val="0070C0"/>
              </a:buClr>
              <a:buFont typeface="Wingdings" panose="05000000000000000000" pitchFamily="2" charset="2"/>
              <a:buChar char="ü"/>
              <a:defRPr/>
            </a:pPr>
            <a:r>
              <a:rPr lang="fr-FR" sz="2400" dirty="0">
                <a:solidFill>
                  <a:srgbClr val="0070C0"/>
                </a:solidFill>
                <a:latin typeface="Times New Roman" panose="02020603050405020304" pitchFamily="18" charset="0"/>
                <a:ea typeface="Source Sans Pro" panose="020B0503030403020204" pitchFamily="34" charset="0"/>
                <a:cs typeface="Times New Roman" panose="02020603050405020304" pitchFamily="18" charset="0"/>
              </a:rPr>
              <a:t>Création d’un tunnel simple.</a:t>
            </a:r>
          </a:p>
        </p:txBody>
      </p:sp>
    </p:spTree>
    <p:extLst>
      <p:ext uri="{BB962C8B-B14F-4D97-AF65-F5344CB8AC3E}">
        <p14:creationId xmlns:p14="http://schemas.microsoft.com/office/powerpoint/2010/main" val="298313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1754794"/>
            <a:ext cx="740706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6000" dirty="0">
                <a:solidFill>
                  <a:schemeClr val="accent4"/>
                </a:solidFill>
              </a:rPr>
              <a:t>1.</a:t>
            </a:r>
          </a:p>
          <a:p>
            <a:pPr marL="0" lvl="0" indent="0" algn="l" rtl="0">
              <a:spcBef>
                <a:spcPts val="0"/>
              </a:spcBef>
              <a:spcAft>
                <a:spcPts val="0"/>
              </a:spcAft>
              <a:buNone/>
            </a:pPr>
            <a:r>
              <a:rPr lang="fr-FR" sz="4400" u="none" dirty="0">
                <a:latin typeface="Times New Roman" panose="02020603050405020304" pitchFamily="18" charset="0"/>
                <a:cs typeface="Times New Roman" panose="02020603050405020304" pitchFamily="18" charset="0"/>
              </a:rPr>
              <a:t>Présentation de SSH et Telnet</a:t>
            </a:r>
            <a:endParaRPr lang="fr-FR" dirty="0"/>
          </a:p>
        </p:txBody>
      </p:sp>
      <p:sp>
        <p:nvSpPr>
          <p:cNvPr id="98" name="Google Shape;98;p15"/>
          <p:cNvSpPr txBox="1">
            <a:spLocks noGrp="1"/>
          </p:cNvSpPr>
          <p:nvPr>
            <p:ph type="subTitle" idx="1"/>
          </p:nvPr>
        </p:nvSpPr>
        <p:spPr>
          <a:xfrm>
            <a:off x="1546024" y="3011511"/>
            <a:ext cx="6782251" cy="784800"/>
          </a:xfrm>
          <a:prstGeom prst="rect">
            <a:avLst/>
          </a:prstGeom>
        </p:spPr>
        <p:txBody>
          <a:bodyPr spcFirstLastPara="1" wrap="square" lIns="91425" tIns="91425" rIns="91425" bIns="91425" anchor="t" anchorCtr="0">
            <a:noAutofit/>
          </a:bodyPr>
          <a:lstStyle/>
          <a:p>
            <a:pPr marL="0" indent="0"/>
            <a:r>
              <a:rPr lang="fr-FR" sz="3200" u="none" dirty="0">
                <a:latin typeface="Times New Roman" panose="02020603050405020304" pitchFamily="18" charset="0"/>
                <a:cs typeface="Times New Roman" panose="02020603050405020304" pitchFamily="18" charset="0"/>
              </a:rPr>
              <a:t>Accès à distance a un routeur par SSH</a:t>
            </a:r>
            <a:r>
              <a:rPr lang="en-US" sz="3200" dirty="0">
                <a:latin typeface="Times New Roman" panose="02020603050405020304" pitchFamily="18" charset="0"/>
                <a:cs typeface="Times New Roman" panose="02020603050405020304" pitchFamily="18" charset="0"/>
              </a:rPr>
              <a:t> </a:t>
            </a:r>
            <a:r>
              <a:rPr lang="en" dirty="0"/>
              <a:t>– </a:t>
            </a:r>
            <a:r>
              <a:rPr lang="fr-FR" sz="3200" u="none" dirty="0">
                <a:latin typeface="Times New Roman" panose="02020603050405020304" pitchFamily="18" charset="0"/>
                <a:cs typeface="Times New Roman" panose="02020603050405020304" pitchFamily="18" charset="0"/>
              </a:rPr>
              <a:t>SSH vs Telnet (démonstration GNS3)</a:t>
            </a:r>
            <a:endParaRPr lang="fr-FR" dirty="0">
              <a:solidFill>
                <a:schemeClr val="accent4"/>
              </a:solidFill>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030" name="Picture 6" descr="Envoi automatique d'un mail lors d'un accès SSH - JN Community">
            <a:extLst>
              <a:ext uri="{FF2B5EF4-FFF2-40B4-BE49-F238E27FC236}">
                <a16:creationId xmlns:a16="http://schemas.microsoft.com/office/drawing/2014/main" id="{A470B8DF-E99D-FA5F-2442-19315A2CDE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93" t="38799" r="16249" b="23194"/>
          <a:stretch/>
        </p:blipFill>
        <p:spPr bwMode="auto">
          <a:xfrm>
            <a:off x="4841912" y="2110323"/>
            <a:ext cx="758536" cy="2636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8820108-C2FA-C3A3-6DDB-77ACE3090D81}"/>
              </a:ext>
            </a:extLst>
          </p:cNvPr>
          <p:cNvSpPr/>
          <p:nvPr/>
        </p:nvSpPr>
        <p:spPr>
          <a:xfrm>
            <a:off x="-109298" y="-6035"/>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2" name="Google Shape;132;p19"/>
          <p:cNvSpPr txBox="1">
            <a:spLocks noGrp="1"/>
          </p:cNvSpPr>
          <p:nvPr>
            <p:ph type="body" idx="1"/>
          </p:nvPr>
        </p:nvSpPr>
        <p:spPr>
          <a:xfrm>
            <a:off x="114697" y="1983376"/>
            <a:ext cx="4155967" cy="2382295"/>
          </a:xfrm>
          <a:prstGeom prst="rect">
            <a:avLst/>
          </a:prstGeom>
        </p:spPr>
        <p:txBody>
          <a:bodyPr spcFirstLastPara="1" wrap="square" lIns="91425" tIns="91425" rIns="91425" bIns="91425" anchor="t" anchorCtr="0">
            <a:noAutofit/>
          </a:bodyPr>
          <a:lstStyle/>
          <a:p>
            <a:pPr marL="0" lvl="0" indent="0" algn="just">
              <a:buNone/>
            </a:pPr>
            <a:r>
              <a:rPr lang="fr-FR" sz="1600" dirty="0"/>
              <a:t>                est un protocole de communication de réseau utilisé pour l'accès à distance à un ordinateur. Il permet à un utilisateur de se connecter à un système distant et d'exécuter des commandes à distance. Telnet est un protocole non sécurisé, ce qui signifie que toutes les données échangées entre le client et le serveur sont transmises en clair, sans chiffrement. </a:t>
            </a:r>
          </a:p>
        </p:txBody>
      </p:sp>
      <p:sp>
        <p:nvSpPr>
          <p:cNvPr id="133" name="Google Shape;133;p19"/>
          <p:cNvSpPr txBox="1">
            <a:spLocks noGrp="1"/>
          </p:cNvSpPr>
          <p:nvPr>
            <p:ph type="title"/>
          </p:nvPr>
        </p:nvSpPr>
        <p:spPr>
          <a:xfrm>
            <a:off x="786150" y="-12966"/>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 difference entre Telnet et SSH</a:t>
            </a:r>
            <a:endParaRP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marL="0" lvl="0" indent="0" algn="ctr" rtl="0">
              <a:spcBef>
                <a:spcPts val="0"/>
              </a:spcBef>
              <a:spcAft>
                <a:spcPts val="0"/>
              </a:spcAft>
              <a:buNone/>
            </a:pPr>
            <a:r>
              <a:rPr lang="fr-FR" sz="1400" u="none" dirty="0">
                <a:solidFill>
                  <a:srgbClr val="CFD8DC"/>
                </a:solidFill>
                <a:latin typeface="Times New Roman" panose="02020603050405020304" pitchFamily="18" charset="0"/>
                <a:cs typeface="Times New Roman" panose="02020603050405020304" pitchFamily="18" charset="0"/>
              </a:rPr>
              <a:t>Présentation de SSH et Telnet</a:t>
            </a:r>
            <a:endParaRPr lang="fr-FR" dirty="0">
              <a:solidFill>
                <a:srgbClr val="CFD8DC"/>
              </a:solidFill>
            </a:endParaRPr>
          </a:p>
        </p:txBody>
      </p:sp>
      <p:sp>
        <p:nvSpPr>
          <p:cNvPr id="7" name="TextBox 6">
            <a:extLst>
              <a:ext uri="{FF2B5EF4-FFF2-40B4-BE49-F238E27FC236}">
                <a16:creationId xmlns:a16="http://schemas.microsoft.com/office/drawing/2014/main" id="{65ADF18A-DD88-E41E-6028-462AE58FCEAA}"/>
              </a:ext>
            </a:extLst>
          </p:cNvPr>
          <p:cNvSpPr txBox="1"/>
          <p:nvPr/>
        </p:nvSpPr>
        <p:spPr>
          <a:xfrm>
            <a:off x="1423951" y="1074451"/>
            <a:ext cx="6296098" cy="523220"/>
          </a:xfrm>
          <a:prstGeom prst="rect">
            <a:avLst/>
          </a:prstGeom>
          <a:noFill/>
        </p:spPr>
        <p:txBody>
          <a:bodyPr wrap="square">
            <a:spAutoFit/>
          </a:bodyPr>
          <a:lstStyle/>
          <a:p>
            <a:r>
              <a:rPr lang="fr-FR" b="1" dirty="0"/>
              <a:t>SSH</a:t>
            </a:r>
            <a:r>
              <a:rPr lang="fr-FR" dirty="0"/>
              <a:t> et </a:t>
            </a:r>
            <a:r>
              <a:rPr lang="fr-FR" b="1" dirty="0"/>
              <a:t>Telnet</a:t>
            </a:r>
            <a:r>
              <a:rPr lang="fr-FR" dirty="0"/>
              <a:t> sont deux protocoles utilisés pour l'accès à distance à un système informatique, mais ils sont différents en niveau de sécurité.</a:t>
            </a:r>
            <a:endParaRPr lang="fr-FR" sz="1600" dirty="0">
              <a:latin typeface="Source Sans Pro" panose="020B0503030403020204" pitchFamily="34" charset="0"/>
              <a:ea typeface="Source Sans Pro" panose="020B0503030403020204" pitchFamily="34" charset="0"/>
            </a:endParaRPr>
          </a:p>
        </p:txBody>
      </p:sp>
      <p:pic>
        <p:nvPicPr>
          <p:cNvPr id="1026" name="Picture 2" descr="How to use telnet to test connectivity to TCP ports | NetBeez">
            <a:extLst>
              <a:ext uri="{FF2B5EF4-FFF2-40B4-BE49-F238E27FC236}">
                <a16:creationId xmlns:a16="http://schemas.microsoft.com/office/drawing/2014/main" id="{C8A73E72-A2DF-E27E-AD57-2E6A14F681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11" r="13609"/>
          <a:stretch/>
        </p:blipFill>
        <p:spPr bwMode="auto">
          <a:xfrm>
            <a:off x="265984" y="1763598"/>
            <a:ext cx="530557" cy="61040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34;p19">
            <a:extLst>
              <a:ext uri="{FF2B5EF4-FFF2-40B4-BE49-F238E27FC236}">
                <a16:creationId xmlns:a16="http://schemas.microsoft.com/office/drawing/2014/main" id="{F05A2DF4-0515-168C-2AA3-4E9A528C4703}"/>
              </a:ext>
            </a:extLst>
          </p:cNvPr>
          <p:cNvSpPr txBox="1">
            <a:spLocks/>
          </p:cNvSpPr>
          <p:nvPr/>
        </p:nvSpPr>
        <p:spPr>
          <a:xfrm>
            <a:off x="4758784" y="1947967"/>
            <a:ext cx="4044289" cy="372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just">
              <a:buNone/>
            </a:pPr>
            <a:r>
              <a:rPr lang="fr-FR" sz="1800" b="1" dirty="0">
                <a:latin typeface="Times New Roman" panose="02020603050405020304" pitchFamily="18" charset="0"/>
                <a:cs typeface="Times New Roman" panose="02020603050405020304" pitchFamily="18" charset="0"/>
              </a:rPr>
              <a:t>             </a:t>
            </a:r>
            <a:r>
              <a:rPr lang="fr-FR" sz="1600" dirty="0"/>
              <a:t> est un protocole de communication de réseau qui fournit un canal sécurisé entre deux ordinateurs pour l'accès à distance. SSH utilise la cryptographie à clé publique pour sécuriser la connexion et protéger les données contre les interceptions et les écoutes.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par>
                                <p:cTn id="12" presetID="42" presetClass="entr" presetSubtype="0" fill="hold" grpId="0" nodeType="withEffect">
                                  <p:stCondLst>
                                    <p:cond delay="1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2">
                                            <p:txEl>
                                              <p:pRg st="0" end="0"/>
                                            </p:txEl>
                                          </p:spTgt>
                                        </p:tgtEl>
                                        <p:attrNameLst>
                                          <p:attrName>style.visibility</p:attrName>
                                        </p:attrNameLst>
                                      </p:cBhvr>
                                      <p:to>
                                        <p:strVal val="visible"/>
                                      </p:to>
                                    </p:set>
                                    <p:animEffect transition="in" filter="fade">
                                      <p:cBhvr>
                                        <p:cTn id="26" dur="1000"/>
                                        <p:tgtEl>
                                          <p:spTgt spid="132">
                                            <p:txEl>
                                              <p:pRg st="0" end="0"/>
                                            </p:txEl>
                                          </p:spTgt>
                                        </p:tgtEl>
                                      </p:cBhvr>
                                    </p:animEffect>
                                    <p:anim calcmode="lin" valueType="num">
                                      <p:cBhvr>
                                        <p:cTn id="27" dur="1000" fill="hold"/>
                                        <p:tgtEl>
                                          <p:spTgt spid="132">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30"/>
                                        </p:tgtEl>
                                        <p:attrNameLst>
                                          <p:attrName>style.visibility</p:attrName>
                                        </p:attrNameLst>
                                      </p:cBhvr>
                                      <p:to>
                                        <p:strVal val="visible"/>
                                      </p:to>
                                    </p:set>
                                    <p:animEffect transition="in" filter="fade">
                                      <p:cBhvr>
                                        <p:cTn id="38" dur="1000"/>
                                        <p:tgtEl>
                                          <p:spTgt spid="1030"/>
                                        </p:tgtEl>
                                      </p:cBhvr>
                                    </p:animEffect>
                                    <p:anim calcmode="lin" valueType="num">
                                      <p:cBhvr>
                                        <p:cTn id="39" dur="1000" fill="hold"/>
                                        <p:tgtEl>
                                          <p:spTgt spid="1030"/>
                                        </p:tgtEl>
                                        <p:attrNameLst>
                                          <p:attrName>ppt_x</p:attrName>
                                        </p:attrNameLst>
                                      </p:cBhvr>
                                      <p:tavLst>
                                        <p:tav tm="0">
                                          <p:val>
                                            <p:strVal val="#ppt_x"/>
                                          </p:val>
                                        </p:tav>
                                        <p:tav tm="100000">
                                          <p:val>
                                            <p:strVal val="#ppt_x"/>
                                          </p:val>
                                        </p:tav>
                                      </p:tavLst>
                                    </p:anim>
                                    <p:anim calcmode="lin" valueType="num">
                                      <p:cBhvr>
                                        <p:cTn id="40"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2" grpId="0" build="p"/>
      <p:bldP spid="2" grpId="0"/>
      <p:bldP spid="7"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Rectangle 2">
            <a:extLst>
              <a:ext uri="{FF2B5EF4-FFF2-40B4-BE49-F238E27FC236}">
                <a16:creationId xmlns:a16="http://schemas.microsoft.com/office/drawing/2014/main" id="{A8820108-C2FA-C3A3-6DDB-77ACE3090D81}"/>
              </a:ext>
            </a:extLst>
          </p:cNvPr>
          <p:cNvSpPr/>
          <p:nvPr/>
        </p:nvSpPr>
        <p:spPr>
          <a:xfrm>
            <a:off x="-126827" y="-11321"/>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3" name="Google Shape;133;p19"/>
          <p:cNvSpPr txBox="1">
            <a:spLocks noGrp="1"/>
          </p:cNvSpPr>
          <p:nvPr>
            <p:ph type="title"/>
          </p:nvPr>
        </p:nvSpPr>
        <p:spPr>
          <a:xfrm>
            <a:off x="768621" y="-1825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 difference entre Telnet et SSH</a:t>
            </a:r>
            <a:endParaRP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marL="0" lvl="0" indent="0" algn="ctr" rtl="0">
              <a:spcBef>
                <a:spcPts val="0"/>
              </a:spcBef>
              <a:spcAft>
                <a:spcPts val="0"/>
              </a:spcAft>
              <a:buNone/>
            </a:pPr>
            <a:r>
              <a:rPr lang="fr-FR" sz="1400" u="none" dirty="0">
                <a:solidFill>
                  <a:srgbClr val="CFD8DC"/>
                </a:solidFill>
                <a:latin typeface="Times New Roman" panose="02020603050405020304" pitchFamily="18" charset="0"/>
                <a:cs typeface="Times New Roman" panose="02020603050405020304" pitchFamily="18" charset="0"/>
              </a:rPr>
              <a:t>Présentation de SSH et Telnet</a:t>
            </a:r>
            <a:endParaRPr lang="fr-FR" dirty="0">
              <a:solidFill>
                <a:srgbClr val="CFD8DC"/>
              </a:solidFill>
            </a:endParaRPr>
          </a:p>
        </p:txBody>
      </p:sp>
      <p:pic>
        <p:nvPicPr>
          <p:cNvPr id="13" name="Graphic 12" descr="Lock">
            <a:extLst>
              <a:ext uri="{FF2B5EF4-FFF2-40B4-BE49-F238E27FC236}">
                <a16:creationId xmlns:a16="http://schemas.microsoft.com/office/drawing/2014/main" id="{92169F35-908B-129B-7D5F-EB5F4470E5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7150" y="1077965"/>
            <a:ext cx="601548" cy="601548"/>
          </a:xfrm>
          <a:prstGeom prst="rect">
            <a:avLst/>
          </a:prstGeom>
        </p:spPr>
      </p:pic>
      <p:pic>
        <p:nvPicPr>
          <p:cNvPr id="15" name="Graphic 14" descr="Unlock">
            <a:extLst>
              <a:ext uri="{FF2B5EF4-FFF2-40B4-BE49-F238E27FC236}">
                <a16:creationId xmlns:a16="http://schemas.microsoft.com/office/drawing/2014/main" id="{9AB2AAAE-EB5B-6FC7-9F5B-C4C98DE715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08581" y="1077965"/>
            <a:ext cx="601548" cy="601548"/>
          </a:xfrm>
          <a:prstGeom prst="rect">
            <a:avLst/>
          </a:prstGeom>
        </p:spPr>
      </p:pic>
      <p:sp>
        <p:nvSpPr>
          <p:cNvPr id="4" name="TextBox 3">
            <a:extLst>
              <a:ext uri="{FF2B5EF4-FFF2-40B4-BE49-F238E27FC236}">
                <a16:creationId xmlns:a16="http://schemas.microsoft.com/office/drawing/2014/main" id="{2AF86205-8D60-C50B-2B8F-2D2DEDB21E17}"/>
              </a:ext>
            </a:extLst>
          </p:cNvPr>
          <p:cNvSpPr txBox="1"/>
          <p:nvPr/>
        </p:nvSpPr>
        <p:spPr>
          <a:xfrm>
            <a:off x="1479177" y="1679514"/>
            <a:ext cx="2310656" cy="307777"/>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Telnet</a:t>
            </a:r>
            <a:r>
              <a:rPr lang="fr-FR" dirty="0">
                <a:latin typeface="Source Sans Pro" panose="020B0503030403020204" pitchFamily="34" charset="0"/>
                <a:ea typeface="Source Sans Pro" panose="020B0503030403020204" pitchFamily="34" charset="0"/>
              </a:rPr>
              <a:t> est moins sécurisé</a:t>
            </a:r>
          </a:p>
        </p:txBody>
      </p:sp>
      <p:sp>
        <p:nvSpPr>
          <p:cNvPr id="5" name="TextBox 4">
            <a:extLst>
              <a:ext uri="{FF2B5EF4-FFF2-40B4-BE49-F238E27FC236}">
                <a16:creationId xmlns:a16="http://schemas.microsoft.com/office/drawing/2014/main" id="{3A917C8F-4E72-AAB0-957E-7A5400BC8E9A}"/>
              </a:ext>
            </a:extLst>
          </p:cNvPr>
          <p:cNvSpPr txBox="1"/>
          <p:nvPr/>
        </p:nvSpPr>
        <p:spPr>
          <a:xfrm>
            <a:off x="5354168" y="1679514"/>
            <a:ext cx="1983607" cy="307777"/>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SSH</a:t>
            </a:r>
            <a:r>
              <a:rPr lang="fr-FR" dirty="0">
                <a:latin typeface="Source Sans Pro" panose="020B0503030403020204" pitchFamily="34" charset="0"/>
                <a:ea typeface="Source Sans Pro" panose="020B0503030403020204" pitchFamily="34" charset="0"/>
              </a:rPr>
              <a:t> est plus</a:t>
            </a:r>
            <a:r>
              <a:rPr lang="fr-FR" dirty="0"/>
              <a:t> </a:t>
            </a:r>
            <a:r>
              <a:rPr lang="fr-FR" dirty="0">
                <a:latin typeface="Source Sans Pro" panose="020B0503030403020204" pitchFamily="34" charset="0"/>
                <a:ea typeface="Source Sans Pro" panose="020B0503030403020204" pitchFamily="34" charset="0"/>
              </a:rPr>
              <a:t>sécurisé</a:t>
            </a:r>
          </a:p>
        </p:txBody>
      </p:sp>
      <p:pic>
        <p:nvPicPr>
          <p:cNvPr id="12" name="Graphic 11" descr="Computer">
            <a:extLst>
              <a:ext uri="{FF2B5EF4-FFF2-40B4-BE49-F238E27FC236}">
                <a16:creationId xmlns:a16="http://schemas.microsoft.com/office/drawing/2014/main" id="{880B646F-1DD9-F1DF-6755-1C88E2401C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7150" y="2149321"/>
            <a:ext cx="702317" cy="702317"/>
          </a:xfrm>
          <a:prstGeom prst="rect">
            <a:avLst/>
          </a:prstGeom>
        </p:spPr>
      </p:pic>
      <p:pic>
        <p:nvPicPr>
          <p:cNvPr id="14" name="Graphic 13" descr="Computer">
            <a:extLst>
              <a:ext uri="{FF2B5EF4-FFF2-40B4-BE49-F238E27FC236}">
                <a16:creationId xmlns:a16="http://schemas.microsoft.com/office/drawing/2014/main" id="{603BFEE2-237A-0DBB-A61F-AC475EF22F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8408" y="2149321"/>
            <a:ext cx="702317" cy="702317"/>
          </a:xfrm>
          <a:prstGeom prst="rect">
            <a:avLst/>
          </a:prstGeom>
        </p:spPr>
      </p:pic>
      <p:sp>
        <p:nvSpPr>
          <p:cNvPr id="16" name="TextBox 15">
            <a:extLst>
              <a:ext uri="{FF2B5EF4-FFF2-40B4-BE49-F238E27FC236}">
                <a16:creationId xmlns:a16="http://schemas.microsoft.com/office/drawing/2014/main" id="{D2840ABF-D784-9030-EEC7-382FBF0E62B9}"/>
              </a:ext>
            </a:extLst>
          </p:cNvPr>
          <p:cNvSpPr txBox="1"/>
          <p:nvPr/>
        </p:nvSpPr>
        <p:spPr>
          <a:xfrm>
            <a:off x="1693331" y="2754776"/>
            <a:ext cx="1983607" cy="307777"/>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Telnet</a:t>
            </a:r>
            <a:r>
              <a:rPr lang="fr-FR" dirty="0">
                <a:latin typeface="Source Sans Pro" panose="020B0503030403020204" pitchFamily="34" charset="0"/>
                <a:ea typeface="Source Sans Pro" panose="020B0503030403020204" pitchFamily="34" charset="0"/>
              </a:rPr>
              <a:t> utilise le port 23</a:t>
            </a:r>
          </a:p>
        </p:txBody>
      </p:sp>
      <p:sp>
        <p:nvSpPr>
          <p:cNvPr id="18" name="TextBox 17">
            <a:extLst>
              <a:ext uri="{FF2B5EF4-FFF2-40B4-BE49-F238E27FC236}">
                <a16:creationId xmlns:a16="http://schemas.microsoft.com/office/drawing/2014/main" id="{08D34F8F-03F6-DACA-D693-386B47DAEA08}"/>
              </a:ext>
            </a:extLst>
          </p:cNvPr>
          <p:cNvSpPr txBox="1"/>
          <p:nvPr/>
        </p:nvSpPr>
        <p:spPr>
          <a:xfrm>
            <a:off x="5438834" y="2754776"/>
            <a:ext cx="1983607" cy="307777"/>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SSH</a:t>
            </a:r>
            <a:r>
              <a:rPr lang="fr-FR" dirty="0">
                <a:latin typeface="Source Sans Pro" panose="020B0503030403020204" pitchFamily="34" charset="0"/>
                <a:ea typeface="Source Sans Pro" panose="020B0503030403020204" pitchFamily="34" charset="0"/>
              </a:rPr>
              <a:t> utilise le port 22</a:t>
            </a:r>
          </a:p>
        </p:txBody>
      </p:sp>
      <p:pic>
        <p:nvPicPr>
          <p:cNvPr id="20" name="Graphic 19" descr="Server">
            <a:extLst>
              <a:ext uri="{FF2B5EF4-FFF2-40B4-BE49-F238E27FC236}">
                <a16:creationId xmlns:a16="http://schemas.microsoft.com/office/drawing/2014/main" id="{7B0D3D0D-8FB4-3117-C324-33244F69FA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46533" y="3244370"/>
            <a:ext cx="629083" cy="629083"/>
          </a:xfrm>
          <a:prstGeom prst="rect">
            <a:avLst/>
          </a:prstGeom>
        </p:spPr>
      </p:pic>
      <p:pic>
        <p:nvPicPr>
          <p:cNvPr id="22" name="Graphic 21" descr="Server">
            <a:extLst>
              <a:ext uri="{FF2B5EF4-FFF2-40B4-BE49-F238E27FC236}">
                <a16:creationId xmlns:a16="http://schemas.microsoft.com/office/drawing/2014/main" id="{0D34FDDF-DD31-A21C-BB20-28F181F9E9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16095" y="3244370"/>
            <a:ext cx="629083" cy="629083"/>
          </a:xfrm>
          <a:prstGeom prst="rect">
            <a:avLst/>
          </a:prstGeom>
        </p:spPr>
      </p:pic>
      <p:sp>
        <p:nvSpPr>
          <p:cNvPr id="24" name="TextBox 23">
            <a:extLst>
              <a:ext uri="{FF2B5EF4-FFF2-40B4-BE49-F238E27FC236}">
                <a16:creationId xmlns:a16="http://schemas.microsoft.com/office/drawing/2014/main" id="{E77B71FE-9F54-9664-B81B-21623177D8ED}"/>
              </a:ext>
            </a:extLst>
          </p:cNvPr>
          <p:cNvSpPr txBox="1"/>
          <p:nvPr/>
        </p:nvSpPr>
        <p:spPr>
          <a:xfrm>
            <a:off x="1698974" y="3872040"/>
            <a:ext cx="1983607" cy="523220"/>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transférer les données en texte clair</a:t>
            </a:r>
          </a:p>
        </p:txBody>
      </p:sp>
      <p:sp>
        <p:nvSpPr>
          <p:cNvPr id="26" name="TextBox 25">
            <a:extLst>
              <a:ext uri="{FF2B5EF4-FFF2-40B4-BE49-F238E27FC236}">
                <a16:creationId xmlns:a16="http://schemas.microsoft.com/office/drawing/2014/main" id="{C9FB6B40-4F69-5F21-7F17-E7150D09BD25}"/>
              </a:ext>
            </a:extLst>
          </p:cNvPr>
          <p:cNvSpPr txBox="1"/>
          <p:nvPr/>
        </p:nvSpPr>
        <p:spPr>
          <a:xfrm>
            <a:off x="5354168" y="3872040"/>
            <a:ext cx="2231965" cy="523220"/>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SSH</a:t>
            </a:r>
            <a:r>
              <a:rPr lang="fr-FR" dirty="0">
                <a:latin typeface="Source Sans Pro" panose="020B0503030403020204" pitchFamily="34" charset="0"/>
                <a:ea typeface="Source Sans Pro" panose="020B0503030403020204" pitchFamily="34" charset="0"/>
              </a:rPr>
              <a:t> transférer les données en texte chiffré</a:t>
            </a:r>
          </a:p>
        </p:txBody>
      </p:sp>
    </p:spTree>
    <p:extLst>
      <p:ext uri="{BB962C8B-B14F-4D97-AF65-F5344CB8AC3E}">
        <p14:creationId xmlns:p14="http://schemas.microsoft.com/office/powerpoint/2010/main" val="2649342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p:bldP spid="18" grpId="0"/>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Rectangle 2">
            <a:extLst>
              <a:ext uri="{FF2B5EF4-FFF2-40B4-BE49-F238E27FC236}">
                <a16:creationId xmlns:a16="http://schemas.microsoft.com/office/drawing/2014/main" id="{A8820108-C2FA-C3A3-6DDB-77ACE3090D81}"/>
              </a:ext>
            </a:extLst>
          </p:cNvPr>
          <p:cNvSpPr/>
          <p:nvPr/>
        </p:nvSpPr>
        <p:spPr>
          <a:xfrm>
            <a:off x="-109298" y="-13443"/>
            <a:ext cx="9270827" cy="862629"/>
          </a:xfrm>
          <a:prstGeom prst="rect">
            <a:avLst/>
          </a:prstGeom>
          <a:gradFill>
            <a:gsLst>
              <a:gs pos="0">
                <a:schemeClr val="accent1">
                  <a:alpha val="34000"/>
                </a:schemeClr>
              </a:gs>
              <a:gs pos="100000">
                <a:schemeClr val="accent5">
                  <a:lumMod val="50000"/>
                  <a:alpha val="0"/>
                </a:schemeClr>
              </a:gs>
            </a:gsLst>
            <a:lin ang="5400000" scaled="1"/>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3" name="Google Shape;133;p19"/>
          <p:cNvSpPr txBox="1">
            <a:spLocks noGrp="1"/>
          </p:cNvSpPr>
          <p:nvPr>
            <p:ph type="title"/>
          </p:nvPr>
        </p:nvSpPr>
        <p:spPr>
          <a:xfrm>
            <a:off x="786150" y="-12966"/>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 difference entre Telnet et SSH</a:t>
            </a:r>
            <a:endParaRP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82BE9841-7DD2-F299-8834-BBC0E90AEF28}"/>
              </a:ext>
            </a:extLst>
          </p:cNvPr>
          <p:cNvSpPr txBox="1"/>
          <p:nvPr/>
        </p:nvSpPr>
        <p:spPr>
          <a:xfrm>
            <a:off x="0" y="4835723"/>
            <a:ext cx="9144000" cy="307777"/>
          </a:xfrm>
          <a:prstGeom prst="rect">
            <a:avLst/>
          </a:prstGeom>
          <a:noFill/>
        </p:spPr>
        <p:txBody>
          <a:bodyPr wrap="square">
            <a:spAutoFit/>
          </a:bodyPr>
          <a:lstStyle/>
          <a:p>
            <a:pPr marL="0" lvl="0" indent="0" algn="ctr" rtl="0">
              <a:spcBef>
                <a:spcPts val="0"/>
              </a:spcBef>
              <a:spcAft>
                <a:spcPts val="0"/>
              </a:spcAft>
              <a:buNone/>
            </a:pPr>
            <a:r>
              <a:rPr lang="fr-FR" sz="1400" u="none" dirty="0">
                <a:solidFill>
                  <a:srgbClr val="CFD8DC"/>
                </a:solidFill>
                <a:latin typeface="Times New Roman" panose="02020603050405020304" pitchFamily="18" charset="0"/>
                <a:cs typeface="Times New Roman" panose="02020603050405020304" pitchFamily="18" charset="0"/>
              </a:rPr>
              <a:t>Présentation de SSH et Telnet</a:t>
            </a:r>
            <a:endParaRPr lang="fr-FR" dirty="0">
              <a:solidFill>
                <a:srgbClr val="CFD8DC"/>
              </a:solidFill>
            </a:endParaRPr>
          </a:p>
        </p:txBody>
      </p:sp>
      <p:sp>
        <p:nvSpPr>
          <p:cNvPr id="4" name="TextBox 3">
            <a:extLst>
              <a:ext uri="{FF2B5EF4-FFF2-40B4-BE49-F238E27FC236}">
                <a16:creationId xmlns:a16="http://schemas.microsoft.com/office/drawing/2014/main" id="{2AF86205-8D60-C50B-2B8F-2D2DEDB21E17}"/>
              </a:ext>
            </a:extLst>
          </p:cNvPr>
          <p:cNvSpPr txBox="1"/>
          <p:nvPr/>
        </p:nvSpPr>
        <p:spPr>
          <a:xfrm>
            <a:off x="1693331" y="1408578"/>
            <a:ext cx="1885247" cy="738664"/>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Telnet</a:t>
            </a:r>
            <a:r>
              <a:rPr lang="fr-FR" dirty="0">
                <a:latin typeface="Source Sans Pro" panose="020B0503030403020204" pitchFamily="34" charset="0"/>
                <a:ea typeface="Source Sans Pro" panose="020B0503030403020204" pitchFamily="34" charset="0"/>
              </a:rPr>
              <a:t> ne fournit aucun format crypté pour l’utilisateur</a:t>
            </a:r>
          </a:p>
        </p:txBody>
      </p:sp>
      <p:sp>
        <p:nvSpPr>
          <p:cNvPr id="5" name="TextBox 4">
            <a:extLst>
              <a:ext uri="{FF2B5EF4-FFF2-40B4-BE49-F238E27FC236}">
                <a16:creationId xmlns:a16="http://schemas.microsoft.com/office/drawing/2014/main" id="{3A917C8F-4E72-AAB0-957E-7A5400BC8E9A}"/>
              </a:ext>
            </a:extLst>
          </p:cNvPr>
          <p:cNvSpPr txBox="1"/>
          <p:nvPr/>
        </p:nvSpPr>
        <p:spPr>
          <a:xfrm>
            <a:off x="5354168" y="1408578"/>
            <a:ext cx="1992205" cy="738664"/>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SSH</a:t>
            </a:r>
            <a:r>
              <a:rPr lang="fr-FR" dirty="0">
                <a:latin typeface="Source Sans Pro" panose="020B0503030403020204" pitchFamily="34" charset="0"/>
                <a:ea typeface="Source Sans Pro" panose="020B0503030403020204" pitchFamily="34" charset="0"/>
              </a:rPr>
              <a:t> utilise le format clé pour chiffrer les données</a:t>
            </a:r>
          </a:p>
        </p:txBody>
      </p:sp>
      <p:sp>
        <p:nvSpPr>
          <p:cNvPr id="16" name="TextBox 15">
            <a:extLst>
              <a:ext uri="{FF2B5EF4-FFF2-40B4-BE49-F238E27FC236}">
                <a16:creationId xmlns:a16="http://schemas.microsoft.com/office/drawing/2014/main" id="{D2840ABF-D784-9030-EEC7-382FBF0E62B9}"/>
              </a:ext>
            </a:extLst>
          </p:cNvPr>
          <p:cNvSpPr txBox="1"/>
          <p:nvPr/>
        </p:nvSpPr>
        <p:spPr>
          <a:xfrm>
            <a:off x="1411111" y="2712445"/>
            <a:ext cx="2528711" cy="738664"/>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Il n’y a pas de privilèges associés à l’authentification de l’utilisateur</a:t>
            </a:r>
          </a:p>
        </p:txBody>
      </p:sp>
      <p:sp>
        <p:nvSpPr>
          <p:cNvPr id="18" name="TextBox 17">
            <a:extLst>
              <a:ext uri="{FF2B5EF4-FFF2-40B4-BE49-F238E27FC236}">
                <a16:creationId xmlns:a16="http://schemas.microsoft.com/office/drawing/2014/main" id="{08D34F8F-03F6-DACA-D693-386B47DAEA08}"/>
              </a:ext>
            </a:extLst>
          </p:cNvPr>
          <p:cNvSpPr txBox="1"/>
          <p:nvPr/>
        </p:nvSpPr>
        <p:spPr>
          <a:xfrm>
            <a:off x="4955822" y="2712445"/>
            <a:ext cx="3011723" cy="738664"/>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SSH</a:t>
            </a:r>
            <a:r>
              <a:rPr lang="fr-FR" dirty="0">
                <a:latin typeface="Source Sans Pro" panose="020B0503030403020204" pitchFamily="34" charset="0"/>
                <a:ea typeface="Source Sans Pro" panose="020B0503030403020204" pitchFamily="34" charset="0"/>
              </a:rPr>
              <a:t> est un protocole plus sécurisé. Il utilise le chiffrement à clé publique à des fins d’authentification</a:t>
            </a:r>
          </a:p>
        </p:txBody>
      </p:sp>
      <p:sp>
        <p:nvSpPr>
          <p:cNvPr id="24" name="TextBox 23">
            <a:extLst>
              <a:ext uri="{FF2B5EF4-FFF2-40B4-BE49-F238E27FC236}">
                <a16:creationId xmlns:a16="http://schemas.microsoft.com/office/drawing/2014/main" id="{E77B71FE-9F54-9664-B81B-21623177D8ED}"/>
              </a:ext>
            </a:extLst>
          </p:cNvPr>
          <p:cNvSpPr txBox="1"/>
          <p:nvPr/>
        </p:nvSpPr>
        <p:spPr>
          <a:xfrm>
            <a:off x="1398204" y="4125287"/>
            <a:ext cx="2622257" cy="523220"/>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Telnet</a:t>
            </a:r>
            <a:r>
              <a:rPr lang="fr-FR" dirty="0">
                <a:latin typeface="Source Sans Pro" panose="020B0503030403020204" pitchFamily="34" charset="0"/>
                <a:ea typeface="Source Sans Pro" panose="020B0503030403020204" pitchFamily="34" charset="0"/>
              </a:rPr>
              <a:t> est une faible utilisation de la bande passante</a:t>
            </a:r>
          </a:p>
        </p:txBody>
      </p:sp>
      <p:sp>
        <p:nvSpPr>
          <p:cNvPr id="26" name="TextBox 25">
            <a:extLst>
              <a:ext uri="{FF2B5EF4-FFF2-40B4-BE49-F238E27FC236}">
                <a16:creationId xmlns:a16="http://schemas.microsoft.com/office/drawing/2014/main" id="{C9FB6B40-4F69-5F21-7F17-E7150D09BD25}"/>
              </a:ext>
            </a:extLst>
          </p:cNvPr>
          <p:cNvSpPr txBox="1"/>
          <p:nvPr/>
        </p:nvSpPr>
        <p:spPr>
          <a:xfrm>
            <a:off x="5375132" y="4131604"/>
            <a:ext cx="2231965" cy="523220"/>
          </a:xfrm>
          <a:prstGeom prst="rect">
            <a:avLst/>
          </a:prstGeom>
          <a:noFill/>
        </p:spPr>
        <p:txBody>
          <a:bodyPr wrap="square" rtlCol="0">
            <a:spAutoFit/>
          </a:bodyPr>
          <a:lstStyle/>
          <a:p>
            <a:pPr algn="ctr"/>
            <a:r>
              <a:rPr lang="fr-FR" b="1" dirty="0">
                <a:latin typeface="Source Sans Pro" panose="020B0503030403020204" pitchFamily="34" charset="0"/>
                <a:ea typeface="Source Sans Pro" panose="020B0503030403020204" pitchFamily="34" charset="0"/>
              </a:rPr>
              <a:t>SSH</a:t>
            </a:r>
            <a:r>
              <a:rPr lang="fr-FR" dirty="0">
                <a:latin typeface="Source Sans Pro" panose="020B0503030403020204" pitchFamily="34" charset="0"/>
                <a:ea typeface="Source Sans Pro" panose="020B0503030403020204" pitchFamily="34" charset="0"/>
              </a:rPr>
              <a:t> est un utilisateur de bande passante</a:t>
            </a:r>
          </a:p>
        </p:txBody>
      </p:sp>
      <p:pic>
        <p:nvPicPr>
          <p:cNvPr id="6" name="Graphic 5" descr="Laptop">
            <a:extLst>
              <a:ext uri="{FF2B5EF4-FFF2-40B4-BE49-F238E27FC236}">
                <a16:creationId xmlns:a16="http://schemas.microsoft.com/office/drawing/2014/main" id="{98EB8F83-F2BF-3C92-0C27-FEFE1A664B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1900" y="918844"/>
            <a:ext cx="629083" cy="629083"/>
          </a:xfrm>
          <a:prstGeom prst="rect">
            <a:avLst/>
          </a:prstGeom>
        </p:spPr>
      </p:pic>
      <p:pic>
        <p:nvPicPr>
          <p:cNvPr id="7" name="Graphic 6" descr="Laptop">
            <a:extLst>
              <a:ext uri="{FF2B5EF4-FFF2-40B4-BE49-F238E27FC236}">
                <a16:creationId xmlns:a16="http://schemas.microsoft.com/office/drawing/2014/main" id="{739FAE76-355E-45DE-1533-76DFF2E8A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1429" y="918843"/>
            <a:ext cx="629083" cy="629083"/>
          </a:xfrm>
          <a:prstGeom prst="rect">
            <a:avLst/>
          </a:prstGeom>
        </p:spPr>
      </p:pic>
      <p:pic>
        <p:nvPicPr>
          <p:cNvPr id="8" name="Graphic 7" descr="Database">
            <a:extLst>
              <a:ext uri="{FF2B5EF4-FFF2-40B4-BE49-F238E27FC236}">
                <a16:creationId xmlns:a16="http://schemas.microsoft.com/office/drawing/2014/main" id="{459213D7-BB4D-2ABF-514E-685CDF667A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81899" y="2174010"/>
            <a:ext cx="629083" cy="629083"/>
          </a:xfrm>
          <a:prstGeom prst="rect">
            <a:avLst/>
          </a:prstGeom>
        </p:spPr>
      </p:pic>
      <p:pic>
        <p:nvPicPr>
          <p:cNvPr id="9" name="Graphic 8" descr="Database">
            <a:extLst>
              <a:ext uri="{FF2B5EF4-FFF2-40B4-BE49-F238E27FC236}">
                <a16:creationId xmlns:a16="http://schemas.microsoft.com/office/drawing/2014/main" id="{897EB682-E42A-19C6-CEA6-C4B9C8F851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8350" y="2160583"/>
            <a:ext cx="629083" cy="629083"/>
          </a:xfrm>
          <a:prstGeom prst="rect">
            <a:avLst/>
          </a:prstGeom>
        </p:spPr>
      </p:pic>
      <p:pic>
        <p:nvPicPr>
          <p:cNvPr id="21" name="Graphic 20" descr="Wireless router">
            <a:extLst>
              <a:ext uri="{FF2B5EF4-FFF2-40B4-BE49-F238E27FC236}">
                <a16:creationId xmlns:a16="http://schemas.microsoft.com/office/drawing/2014/main" id="{4BC64910-2623-3EC7-148C-3DCFA9FF13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7981" y="3618053"/>
            <a:ext cx="589455" cy="589455"/>
          </a:xfrm>
          <a:prstGeom prst="rect">
            <a:avLst/>
          </a:prstGeom>
        </p:spPr>
      </p:pic>
      <p:pic>
        <p:nvPicPr>
          <p:cNvPr id="23" name="Graphic 22" descr="Wireless router">
            <a:extLst>
              <a:ext uri="{FF2B5EF4-FFF2-40B4-BE49-F238E27FC236}">
                <a16:creationId xmlns:a16="http://schemas.microsoft.com/office/drawing/2014/main" id="{AEDE4B42-6891-660A-F9CA-BBFF427852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1899" y="3573287"/>
            <a:ext cx="589455" cy="589455"/>
          </a:xfrm>
          <a:prstGeom prst="rect">
            <a:avLst/>
          </a:prstGeom>
        </p:spPr>
      </p:pic>
    </p:spTree>
    <p:extLst>
      <p:ext uri="{BB962C8B-B14F-4D97-AF65-F5344CB8AC3E}">
        <p14:creationId xmlns:p14="http://schemas.microsoft.com/office/powerpoint/2010/main" val="2074745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10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200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20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200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anim calcmode="lin" valueType="num">
                                      <p:cBhvr>
                                        <p:cTn id="58" dur="1000" fill="hold"/>
                                        <p:tgtEl>
                                          <p:spTgt spid="26"/>
                                        </p:tgtEl>
                                        <p:attrNameLst>
                                          <p:attrName>ppt_x</p:attrName>
                                        </p:attrNameLst>
                                      </p:cBhvr>
                                      <p:tavLst>
                                        <p:tav tm="0">
                                          <p:val>
                                            <p:strVal val="#ppt_x"/>
                                          </p:val>
                                        </p:tav>
                                        <p:tav tm="100000">
                                          <p:val>
                                            <p:strVal val="#ppt_x"/>
                                          </p:val>
                                        </p:tav>
                                      </p:tavLst>
                                    </p:anim>
                                    <p:anim calcmode="lin" valueType="num">
                                      <p:cBhvr>
                                        <p:cTn id="59" dur="1000" fill="hold"/>
                                        <p:tgtEl>
                                          <p:spTgt spid="26"/>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20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p:bldP spid="18" grpId="0"/>
      <p:bldP spid="24" grpId="0"/>
      <p:bldP spid="26" grpId="0"/>
    </p:bld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9421</TotalTime>
  <Words>2871</Words>
  <Application>Microsoft Office PowerPoint</Application>
  <PresentationFormat>On-screen Show (16:9)</PresentationFormat>
  <Paragraphs>409</Paragraphs>
  <Slides>57</Slides>
  <Notes>51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Rage Italic</vt:lpstr>
      <vt:lpstr>Times New Roman</vt:lpstr>
      <vt:lpstr>Arial Rounded MT Bold</vt:lpstr>
      <vt:lpstr>Arial</vt:lpstr>
      <vt:lpstr>Source Sans Pro</vt:lpstr>
      <vt:lpstr>Roboto Slab</vt:lpstr>
      <vt:lpstr>Roboto</vt:lpstr>
      <vt:lpstr>Wingdings</vt:lpstr>
      <vt:lpstr>Courier New</vt:lpstr>
      <vt:lpstr>Bell MT</vt:lpstr>
      <vt:lpstr>Cordelia template</vt:lpstr>
      <vt:lpstr>Secure Shell SSH</vt:lpstr>
      <vt:lpstr>PowerPoint Presentation</vt:lpstr>
      <vt:lpstr>Le modèle client-serveur</vt:lpstr>
      <vt:lpstr>Le modèle client-serveur</vt:lpstr>
      <vt:lpstr>Authentification</vt:lpstr>
      <vt:lpstr>1. Présentation de SSH et Telnet</vt:lpstr>
      <vt:lpstr>La difference entre Telnet et SSH</vt:lpstr>
      <vt:lpstr>La difference entre Telnet et SSH</vt:lpstr>
      <vt:lpstr>La difference entre Telnet et SSH</vt:lpstr>
      <vt:lpstr>La difference entre Telnet et SSH</vt:lpstr>
      <vt:lpstr>1.0. Accès à distance a un   routeur par SSH.</vt:lpstr>
      <vt:lpstr>PowerPoint Presentation</vt:lpstr>
      <vt:lpstr>PowerPoint Presentation</vt:lpstr>
      <vt:lpstr>PowerPoint Presentation</vt:lpstr>
      <vt:lpstr>PowerPoint Presentation</vt:lpstr>
      <vt:lpstr>1.2. SSH vs Telnet (demonstration GNS3).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Installation SSH</vt:lpstr>
      <vt:lpstr>PowerPoint Presentation</vt:lpstr>
      <vt:lpstr>Installation SSH Pour le systeme d’exploitation Linux</vt:lpstr>
      <vt:lpstr>Les differents types de cryptages SSH</vt:lpstr>
      <vt:lpstr>Les differents types de cryptages SSH</vt:lpstr>
      <vt:lpstr>Les differents types de cryptages SSH</vt:lpstr>
      <vt:lpstr>3. Démarrage et arret de service.</vt:lpstr>
      <vt:lpstr>Démarrage et arrêt de service L’utilisation du service SSH</vt:lpstr>
      <vt:lpstr>4. Configuration de service SSH</vt:lpstr>
      <vt:lpstr>PowerPoint Presentation</vt:lpstr>
      <vt:lpstr>Configuration de service SSH La configuration du service SSH</vt:lpstr>
      <vt:lpstr>Configuration de service SSH configuration de port</vt:lpstr>
      <vt:lpstr>PowerPoint Presentation</vt:lpstr>
      <vt:lpstr>5. Connexion SSH simple</vt:lpstr>
      <vt:lpstr>Connexion SSH simple</vt:lpstr>
      <vt:lpstr>6.  Authentification à clé publique</vt:lpstr>
      <vt:lpstr>Authentification à clé publique</vt:lpstr>
      <vt:lpstr> Génération d'une paire de clés</vt:lpstr>
      <vt:lpstr>PowerPoint Presentation</vt:lpstr>
      <vt:lpstr>PowerPoint Presentation</vt:lpstr>
      <vt:lpstr>7.  Authentification à clé publique et agent</vt:lpstr>
      <vt:lpstr>PowerPoint Presentation</vt:lpstr>
      <vt:lpstr>PowerPoint Presentation</vt:lpstr>
      <vt:lpstr>8.  Lancement de commandes automatiques sur le serveur.</vt:lpstr>
      <vt:lpstr>Pour le systeme d’exploitation Linux</vt:lpstr>
      <vt:lpstr>Lancement de commandes automatiques</vt:lpstr>
      <vt:lpstr>Lancement de commandes automatiques</vt:lpstr>
      <vt:lpstr>9.  Création d’un tunnel simple</vt:lpstr>
      <vt:lpstr>Création d’un tunnel simple (Local)</vt:lpstr>
      <vt:lpstr>Création d’un tunnel simple (Distant)</vt:lpstr>
      <vt:lpstr>10.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Shell SSH</dc:title>
  <dc:creator>MOURCHID</dc:creator>
  <cp:lastModifiedBy>Mohamed AIT AAMER</cp:lastModifiedBy>
  <cp:revision>84</cp:revision>
  <dcterms:modified xsi:type="dcterms:W3CDTF">2023-11-03T21:31:53Z</dcterms:modified>
</cp:coreProperties>
</file>